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9" r:id="rId6"/>
    <p:sldId id="290" r:id="rId7"/>
    <p:sldId id="259" r:id="rId8"/>
    <p:sldId id="280" r:id="rId9"/>
    <p:sldId id="260" r:id="rId10"/>
    <p:sldId id="291" r:id="rId11"/>
    <p:sldId id="292" r:id="rId12"/>
    <p:sldId id="281" r:id="rId13"/>
    <p:sldId id="286" r:id="rId14"/>
    <p:sldId id="279" r:id="rId15"/>
    <p:sldId id="282" r:id="rId16"/>
    <p:sldId id="262" r:id="rId17"/>
    <p:sldId id="283" r:id="rId18"/>
    <p:sldId id="263" r:id="rId19"/>
    <p:sldId id="284" r:id="rId20"/>
    <p:sldId id="264" r:id="rId21"/>
    <p:sldId id="266" r:id="rId22"/>
    <p:sldId id="285" r:id="rId23"/>
    <p:sldId id="294" r:id="rId24"/>
    <p:sldId id="268" r:id="rId25"/>
    <p:sldId id="287" r:id="rId26"/>
    <p:sldId id="270" r:id="rId27"/>
    <p:sldId id="257" r:id="rId28"/>
  </p:sldIdLst>
  <p:sldSz cx="12190413" cy="6859588"/>
  <p:notesSz cx="6858000" cy="9144000"/>
  <p:defaultTextStyle>
    <a:defPPr>
      <a:defRPr lang="en-US"/>
    </a:defPPr>
    <a:lvl1pPr marL="0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56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7" autoAdjust="0"/>
    <p:restoredTop sz="78360"/>
  </p:normalViewPr>
  <p:slideViewPr>
    <p:cSldViewPr showGuides="1">
      <p:cViewPr>
        <p:scale>
          <a:sx n="110" d="100"/>
          <a:sy n="110" d="100"/>
        </p:scale>
        <p:origin x="360" y="384"/>
      </p:cViewPr>
      <p:guideLst>
        <p:guide orient="horz" pos="618"/>
        <p:guide pos="568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4" d="100"/>
          <a:sy n="74" d="100"/>
        </p:scale>
        <p:origin x="2376" y="45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D5E657-C75E-4190-B3C3-105C9C4260DF}" type="datetimeFigureOut">
              <a:rPr lang="en-AU" smtClean="0"/>
              <a:t>2/12/2015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F98D88-B6F7-4C17-9B14-1B1A9C0C09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3069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42A88-9C46-4A82-BC64-6521039314F7}" type="datetimeFigureOut">
              <a:rPr lang="en-AU" smtClean="0"/>
              <a:t>2/12/2015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FB293-4812-4AD5-9D7B-16C5960DBBF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58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251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502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753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700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1254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505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09756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007" algn="l" defTabSz="108850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148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yes?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transactional data for a long time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historical data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 old apps/legacy systems to operate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 money on storage/size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 access old data!</a:t>
            </a:r>
          </a:p>
          <a:p>
            <a:pPr marL="0" lvl="0" indent="0">
              <a:buFont typeface="Arial" charset="0"/>
              <a:buNone/>
            </a:pPr>
            <a:endParaRPr lang="en-AU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 charset="0"/>
              <a:buNone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Limitations:</a:t>
            </a:r>
            <a:endParaRPr lang="en-AU" sz="14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AU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Historical data – no update/delete alter tables or views !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FK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Uniqueness is not enforced PK or Unique keys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AU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or </a:t>
            </a:r>
            <a:r>
              <a:rPr lang="en-AU" sz="14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reenabling</a:t>
            </a:r>
            <a:r>
              <a:rPr lang="en-AU" sz="14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recreate it again 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dirty="0" smtClean="0"/>
              <a:t>NO LOCAL </a:t>
            </a:r>
          </a:p>
          <a:p>
            <a:endParaRPr lang="en-US" dirty="0" smtClean="0"/>
          </a:p>
          <a:p>
            <a:r>
              <a:rPr lang="en-US" dirty="0" smtClean="0"/>
              <a:t>Size is determined by SQL Azure</a:t>
            </a:r>
          </a:p>
          <a:p>
            <a:r>
              <a:rPr lang="en-US" dirty="0" smtClean="0"/>
              <a:t>$$ ? Pay for your query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0811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Introduced</a:t>
            </a:r>
            <a:r>
              <a:rPr lang="en-US" baseline="0" dirty="0" smtClean="0"/>
              <a:t> in 2015 and enhanced in 2016</a:t>
            </a:r>
          </a:p>
          <a:p>
            <a:r>
              <a:rPr lang="en-US" baseline="0" dirty="0" smtClean="0"/>
              <a:t>Save DB files as Blob storage in Azure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Why?</a:t>
            </a: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 Migration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 and limitless storage benefits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availability and disaster recovery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Security: separate computing instance from the storage instance.</a:t>
            </a:r>
            <a:endParaRPr lang="en-US" sz="14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charset="0"/>
              <a:buChar char="•"/>
            </a:pPr>
            <a:r>
              <a:rPr lang="en-AU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backup advancement!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305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456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 find and fix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plan performance regression by forcing the previous query plan. Fix queries that have recently regressed in performance due to execution plan changes.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number of times a query was executed in a given time window,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assisting a DBA in troubleshooting performance resource problems.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top </a:t>
            </a:r>
            <a:r>
              <a:rPr lang="en-US" sz="1400" i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queries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(by execution time, memory consumption, etc.) in the past </a:t>
            </a:r>
            <a:r>
              <a:rPr lang="en-US" sz="14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hours.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 the history of query plans for a given query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4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Analyze the resource</a:t>
            </a:r>
            <a:r>
              <a:rPr lang="en-US" sz="1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(CPU, I/O, and Memory) usage patterns for a particular database.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8222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FULL ACID but operate</a:t>
            </a:r>
            <a:r>
              <a:rPr lang="en-US" baseline="0" dirty="0" smtClean="0"/>
              <a:t> in memory</a:t>
            </a:r>
          </a:p>
          <a:p>
            <a:r>
              <a:rPr lang="en-US" dirty="0" smtClean="0"/>
              <a:t>Operate in memory and IO write if committed</a:t>
            </a:r>
          </a:p>
          <a:p>
            <a:r>
              <a:rPr lang="en-US" dirty="0" smtClean="0"/>
              <a:t>Both durable and non-durable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8885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17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00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? Multi tenants/departments</a:t>
            </a:r>
          </a:p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? Silently, explicit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5502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Why? Customer service and Credit card</a:t>
            </a:r>
          </a:p>
          <a:p>
            <a:pPr marL="0" marR="0" indent="0" algn="l" defTabSz="10885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How? Simple attribute on column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FB293-4812-4AD5-9D7B-16C5960DBBF9}" type="slidenum">
              <a:rPr lang="en-AU" smtClean="0"/>
              <a:t>21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4901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e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jpe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3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091" y="0"/>
            <a:ext cx="12176532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51178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32810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/Freesty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3816" y="6390524"/>
            <a:ext cx="426390" cy="23967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38622" y="333450"/>
            <a:ext cx="10048720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622" y="1694577"/>
            <a:ext cx="10048720" cy="4527011"/>
          </a:xfrm>
        </p:spPr>
        <p:txBody>
          <a:bodyPr/>
          <a:lstStyle>
            <a:lvl1pPr>
              <a:buClr>
                <a:srgbClr val="E5007E"/>
              </a:buClr>
              <a:defRPr spc="0" baseline="0"/>
            </a:lvl1pPr>
            <a:lvl2pPr>
              <a:buClr>
                <a:srgbClr val="E5007E"/>
              </a:buClr>
              <a:defRPr spc="0" baseline="0"/>
            </a:lvl2pPr>
            <a:lvl3pPr>
              <a:buClr>
                <a:srgbClr val="E5007E"/>
              </a:buClr>
              <a:defRPr spc="0" baseline="0"/>
            </a:lvl3pPr>
            <a:lvl4pPr>
              <a:buClr>
                <a:srgbClr val="E5007E"/>
              </a:buClr>
              <a:defRPr spc="0" baseline="0"/>
            </a:lvl4pPr>
            <a:lvl5pPr>
              <a:buClr>
                <a:srgbClr val="E5007E"/>
              </a:buClr>
              <a:defRPr spc="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029328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/Freestyl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3816" y="6390524"/>
            <a:ext cx="426390" cy="23967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38622" y="333450"/>
            <a:ext cx="10048720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622" y="1694577"/>
            <a:ext cx="10048720" cy="4527011"/>
          </a:xfrm>
        </p:spPr>
        <p:txBody>
          <a:bodyPr/>
          <a:lstStyle>
            <a:lvl1pPr>
              <a:buClr>
                <a:srgbClr val="E5007E"/>
              </a:buClr>
              <a:defRPr spc="0" baseline="0">
                <a:solidFill>
                  <a:schemeClr val="bg1"/>
                </a:solidFill>
              </a:defRPr>
            </a:lvl1pPr>
            <a:lvl2pPr>
              <a:buClr>
                <a:srgbClr val="E5007E"/>
              </a:buClr>
              <a:defRPr spc="0" baseline="0">
                <a:solidFill>
                  <a:schemeClr val="bg1"/>
                </a:solidFill>
              </a:defRPr>
            </a:lvl2pPr>
            <a:lvl3pPr>
              <a:buClr>
                <a:srgbClr val="E5007E"/>
              </a:buClr>
              <a:defRPr spc="0" baseline="0">
                <a:solidFill>
                  <a:schemeClr val="bg1"/>
                </a:solidFill>
              </a:defRPr>
            </a:lvl3pPr>
            <a:lvl4pPr>
              <a:buClr>
                <a:srgbClr val="E5007E"/>
              </a:buClr>
              <a:defRPr spc="0" baseline="0">
                <a:solidFill>
                  <a:schemeClr val="bg1"/>
                </a:solidFill>
              </a:defRPr>
            </a:lvl4pPr>
            <a:lvl5pPr>
              <a:buClr>
                <a:srgbClr val="E5007E"/>
              </a:buClr>
              <a:defRPr spc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1338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05853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0" baseline="0"/>
            </a:lvl1pPr>
            <a:lvl2pPr marL="358775" indent="-179388">
              <a:buClrTx/>
              <a:defRPr sz="2000" spc="0" baseline="0"/>
            </a:lvl2pPr>
            <a:lvl3pPr marL="538163" indent="-179388">
              <a:buClrTx/>
              <a:defRPr sz="2000" spc="0" baseline="0"/>
            </a:lvl3pPr>
            <a:lvl4pPr marL="717550" indent="-179388">
              <a:buClrTx/>
              <a:defRPr sz="2000" spc="0" baseline="0"/>
            </a:lvl4pPr>
            <a:lvl5pPr marL="896938" indent="-179388">
              <a:buClrTx/>
              <a:defRPr sz="2000" spc="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65592-B95A-4E1B-8688-B9BAC9237151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4187438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0" baseline="0"/>
            </a:lvl1pPr>
            <a:lvl2pPr marL="358775" indent="-179388">
              <a:buClrTx/>
              <a:defRPr sz="2000" spc="0" baseline="0"/>
            </a:lvl2pPr>
            <a:lvl3pPr marL="538163" indent="-179388">
              <a:buClrTx/>
              <a:defRPr sz="2000" spc="0" baseline="0"/>
            </a:lvl3pPr>
            <a:lvl4pPr marL="717550" indent="-179388">
              <a:buClrTx/>
              <a:defRPr sz="2000" spc="0" baseline="0"/>
            </a:lvl4pPr>
            <a:lvl5pPr marL="896938" indent="-179388">
              <a:buClrTx/>
              <a:defRPr sz="2000" spc="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187438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187438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4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434840" y="4409631"/>
            <a:ext cx="2683380" cy="1854687"/>
          </a:xfrm>
        </p:spPr>
        <p:txBody>
          <a:bodyPr/>
          <a:lstStyle>
            <a:lvl1pPr marL="179388" indent="-179388">
              <a:buClrTx/>
              <a:defRPr sz="2000" spc="-50" baseline="0"/>
            </a:lvl1pPr>
            <a:lvl2pPr marL="358775" indent="-179388">
              <a:buClrTx/>
              <a:defRPr sz="2000" spc="-50" baseline="0"/>
            </a:lvl2pPr>
            <a:lvl3pPr marL="538163" indent="-179388">
              <a:buClrTx/>
              <a:defRPr sz="2000" spc="-50" baseline="0"/>
            </a:lvl3pPr>
            <a:lvl4pPr marL="717550" indent="-179388">
              <a:buClrTx/>
              <a:defRPr sz="2000" spc="-50" baseline="0"/>
            </a:lvl4pPr>
            <a:lvl5pPr marL="896938" indent="-179388">
              <a:buClrTx/>
              <a:defRPr sz="2000" spc="-5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7434840" y="1743341"/>
            <a:ext cx="2808000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7434840" y="2116557"/>
            <a:ext cx="2808000" cy="2156339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92221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B0F0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CC7D5-0035-4193-9F83-5592C7C73289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905853" y="1743341"/>
            <a:ext cx="2093009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905853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905852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3290130" y="1743341"/>
            <a:ext cx="6947732" cy="338033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200" b="1" spc="0" baseline="0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Click to add heading</a:t>
            </a:r>
          </a:p>
        </p:txBody>
      </p:sp>
      <p:sp>
        <p:nvSpPr>
          <p:cNvPr id="40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32868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idx="34" hasCustomPrompt="1"/>
          </p:nvPr>
        </p:nvSpPr>
        <p:spPr>
          <a:xfrm>
            <a:off x="32868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32868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3" name="Text Placeholder 2"/>
          <p:cNvSpPr>
            <a:spLocks noGrp="1"/>
          </p:cNvSpPr>
          <p:nvPr>
            <p:ph type="body" idx="36" hasCustomPrompt="1"/>
          </p:nvPr>
        </p:nvSpPr>
        <p:spPr>
          <a:xfrm>
            <a:off x="32868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4" name="Picture Placeholder 8"/>
          <p:cNvSpPr>
            <a:spLocks noGrp="1"/>
          </p:cNvSpPr>
          <p:nvPr>
            <p:ph type="pic" sz="quarter" idx="37" hasCustomPrompt="1"/>
          </p:nvPr>
        </p:nvSpPr>
        <p:spPr>
          <a:xfrm>
            <a:off x="50870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5" name="Text Placeholder 2"/>
          <p:cNvSpPr>
            <a:spLocks noGrp="1"/>
          </p:cNvSpPr>
          <p:nvPr>
            <p:ph type="body" idx="38" hasCustomPrompt="1"/>
          </p:nvPr>
        </p:nvSpPr>
        <p:spPr>
          <a:xfrm>
            <a:off x="50870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6" name="Picture Placeholder 8"/>
          <p:cNvSpPr>
            <a:spLocks noGrp="1"/>
          </p:cNvSpPr>
          <p:nvPr>
            <p:ph type="pic" sz="quarter" idx="39" hasCustomPrompt="1"/>
          </p:nvPr>
        </p:nvSpPr>
        <p:spPr>
          <a:xfrm>
            <a:off x="50870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7" name="Text Placeholder 2"/>
          <p:cNvSpPr>
            <a:spLocks noGrp="1"/>
          </p:cNvSpPr>
          <p:nvPr>
            <p:ph type="body" idx="40" hasCustomPrompt="1"/>
          </p:nvPr>
        </p:nvSpPr>
        <p:spPr>
          <a:xfrm>
            <a:off x="50870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48" name="Picture Placeholder 8"/>
          <p:cNvSpPr>
            <a:spLocks noGrp="1"/>
          </p:cNvSpPr>
          <p:nvPr>
            <p:ph type="pic" sz="quarter" idx="41" hasCustomPrompt="1"/>
          </p:nvPr>
        </p:nvSpPr>
        <p:spPr>
          <a:xfrm>
            <a:off x="6887294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49" name="Text Placeholder 2"/>
          <p:cNvSpPr>
            <a:spLocks noGrp="1"/>
          </p:cNvSpPr>
          <p:nvPr>
            <p:ph type="body" idx="42" hasCustomPrompt="1"/>
          </p:nvPr>
        </p:nvSpPr>
        <p:spPr>
          <a:xfrm>
            <a:off x="6887293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0" name="Picture Placeholder 8"/>
          <p:cNvSpPr>
            <a:spLocks noGrp="1"/>
          </p:cNvSpPr>
          <p:nvPr>
            <p:ph type="pic" sz="quarter" idx="43" hasCustomPrompt="1"/>
          </p:nvPr>
        </p:nvSpPr>
        <p:spPr>
          <a:xfrm>
            <a:off x="6887294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1" name="Text Placeholder 2"/>
          <p:cNvSpPr>
            <a:spLocks noGrp="1"/>
          </p:cNvSpPr>
          <p:nvPr>
            <p:ph type="body" idx="44" hasCustomPrompt="1"/>
          </p:nvPr>
        </p:nvSpPr>
        <p:spPr>
          <a:xfrm>
            <a:off x="6887293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2" name="Picture Placeholder 8"/>
          <p:cNvSpPr>
            <a:spLocks noGrp="1"/>
          </p:cNvSpPr>
          <p:nvPr>
            <p:ph type="pic" sz="quarter" idx="45" hasCustomPrompt="1"/>
          </p:nvPr>
        </p:nvSpPr>
        <p:spPr>
          <a:xfrm>
            <a:off x="8687495" y="266815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3" name="Text Placeholder 2"/>
          <p:cNvSpPr>
            <a:spLocks noGrp="1"/>
          </p:cNvSpPr>
          <p:nvPr>
            <p:ph type="body" idx="46" hasCustomPrompt="1"/>
          </p:nvPr>
        </p:nvSpPr>
        <p:spPr>
          <a:xfrm>
            <a:off x="8687494" y="212652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  <p:sp>
        <p:nvSpPr>
          <p:cNvPr id="54" name="Picture Placeholder 8"/>
          <p:cNvSpPr>
            <a:spLocks noGrp="1"/>
          </p:cNvSpPr>
          <p:nvPr>
            <p:ph type="pic" sz="quarter" idx="47" hasCustomPrompt="1"/>
          </p:nvPr>
        </p:nvSpPr>
        <p:spPr>
          <a:xfrm>
            <a:off x="8687495" y="4773983"/>
            <a:ext cx="1555993" cy="1320107"/>
          </a:xfrm>
          <a:custGeom>
            <a:avLst/>
            <a:gdLst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808000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  <a:gd name="connsiteX0" fmla="*/ 0 w 2808000"/>
              <a:gd name="connsiteY0" fmla="*/ 0 h 2156339"/>
              <a:gd name="connsiteX1" fmla="*/ 2808000 w 2808000"/>
              <a:gd name="connsiteY1" fmla="*/ 0 h 2156339"/>
              <a:gd name="connsiteX2" fmla="*/ 2662722 w 2808000"/>
              <a:gd name="connsiteY2" fmla="*/ 2156339 h 2156339"/>
              <a:gd name="connsiteX3" fmla="*/ 0 w 2808000"/>
              <a:gd name="connsiteY3" fmla="*/ 2156339 h 2156339"/>
              <a:gd name="connsiteX4" fmla="*/ 0 w 2808000"/>
              <a:gd name="connsiteY4" fmla="*/ 0 h 2156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08000" h="2156339">
                <a:moveTo>
                  <a:pt x="0" y="0"/>
                </a:moveTo>
                <a:lnTo>
                  <a:pt x="2808000" y="0"/>
                </a:lnTo>
                <a:lnTo>
                  <a:pt x="2662722" y="2156339"/>
                </a:lnTo>
                <a:lnTo>
                  <a:pt x="0" y="2156339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1200" spc="0" baseline="0"/>
            </a:lvl1pPr>
          </a:lstStyle>
          <a:p>
            <a:r>
              <a:rPr lang="en-AU" dirty="0" smtClean="0"/>
              <a:t>Click picture icon  in centre of box</a:t>
            </a:r>
            <a:endParaRPr lang="en-AU" dirty="0"/>
          </a:p>
        </p:txBody>
      </p:sp>
      <p:sp>
        <p:nvSpPr>
          <p:cNvPr id="55" name="Text Placeholder 2"/>
          <p:cNvSpPr>
            <a:spLocks noGrp="1"/>
          </p:cNvSpPr>
          <p:nvPr>
            <p:ph type="body" idx="48" hasCustomPrompt="1"/>
          </p:nvPr>
        </p:nvSpPr>
        <p:spPr>
          <a:xfrm>
            <a:off x="8687494" y="4232359"/>
            <a:ext cx="1584985" cy="544739"/>
          </a:xfrm>
          <a:custGeom>
            <a:avLst/>
            <a:gdLst>
              <a:gd name="connsiteX0" fmla="*/ 0 w 1555993"/>
              <a:gd name="connsiteY0" fmla="*/ 0 h 493578"/>
              <a:gd name="connsiteX1" fmla="*/ 1555993 w 1555993"/>
              <a:gd name="connsiteY1" fmla="*/ 0 h 493578"/>
              <a:gd name="connsiteX2" fmla="*/ 1555993 w 1555993"/>
              <a:gd name="connsiteY2" fmla="*/ 493578 h 493578"/>
              <a:gd name="connsiteX3" fmla="*/ 0 w 1555993"/>
              <a:gd name="connsiteY3" fmla="*/ 493578 h 493578"/>
              <a:gd name="connsiteX4" fmla="*/ 0 w 1555993"/>
              <a:gd name="connsiteY4" fmla="*/ 0 h 493578"/>
              <a:gd name="connsiteX0" fmla="*/ 0 w 1608746"/>
              <a:gd name="connsiteY0" fmla="*/ 0 h 493578"/>
              <a:gd name="connsiteX1" fmla="*/ 1608746 w 1608746"/>
              <a:gd name="connsiteY1" fmla="*/ 0 h 493578"/>
              <a:gd name="connsiteX2" fmla="*/ 1555993 w 1608746"/>
              <a:gd name="connsiteY2" fmla="*/ 493578 h 493578"/>
              <a:gd name="connsiteX3" fmla="*/ 0 w 1608746"/>
              <a:gd name="connsiteY3" fmla="*/ 493578 h 493578"/>
              <a:gd name="connsiteX4" fmla="*/ 0 w 1608746"/>
              <a:gd name="connsiteY4" fmla="*/ 0 h 493578"/>
              <a:gd name="connsiteX0" fmla="*/ 0 w 1599953"/>
              <a:gd name="connsiteY0" fmla="*/ 0 h 493578"/>
              <a:gd name="connsiteX1" fmla="*/ 1599953 w 1599953"/>
              <a:gd name="connsiteY1" fmla="*/ 0 h 493578"/>
              <a:gd name="connsiteX2" fmla="*/ 1555993 w 1599953"/>
              <a:gd name="connsiteY2" fmla="*/ 493578 h 493578"/>
              <a:gd name="connsiteX3" fmla="*/ 0 w 1599953"/>
              <a:gd name="connsiteY3" fmla="*/ 493578 h 493578"/>
              <a:gd name="connsiteX4" fmla="*/ 0 w 1599953"/>
              <a:gd name="connsiteY4" fmla="*/ 0 h 493578"/>
              <a:gd name="connsiteX0" fmla="*/ 0 w 1592204"/>
              <a:gd name="connsiteY0" fmla="*/ 0 h 493578"/>
              <a:gd name="connsiteX1" fmla="*/ 1592204 w 1592204"/>
              <a:gd name="connsiteY1" fmla="*/ 0 h 493578"/>
              <a:gd name="connsiteX2" fmla="*/ 1555993 w 1592204"/>
              <a:gd name="connsiteY2" fmla="*/ 493578 h 493578"/>
              <a:gd name="connsiteX3" fmla="*/ 0 w 1592204"/>
              <a:gd name="connsiteY3" fmla="*/ 493578 h 493578"/>
              <a:gd name="connsiteX4" fmla="*/ 0 w 1592204"/>
              <a:gd name="connsiteY4" fmla="*/ 0 h 493578"/>
              <a:gd name="connsiteX0" fmla="*/ 0 w 1584985"/>
              <a:gd name="connsiteY0" fmla="*/ 0 h 493578"/>
              <a:gd name="connsiteX1" fmla="*/ 1584985 w 1584985"/>
              <a:gd name="connsiteY1" fmla="*/ 0 h 493578"/>
              <a:gd name="connsiteX2" fmla="*/ 1555993 w 1584985"/>
              <a:gd name="connsiteY2" fmla="*/ 493578 h 493578"/>
              <a:gd name="connsiteX3" fmla="*/ 0 w 1584985"/>
              <a:gd name="connsiteY3" fmla="*/ 493578 h 493578"/>
              <a:gd name="connsiteX4" fmla="*/ 0 w 1584985"/>
              <a:gd name="connsiteY4" fmla="*/ 0 h 49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985" h="493578">
                <a:moveTo>
                  <a:pt x="0" y="0"/>
                </a:moveTo>
                <a:lnTo>
                  <a:pt x="1584985" y="0"/>
                </a:lnTo>
                <a:lnTo>
                  <a:pt x="1555993" y="493578"/>
                </a:lnTo>
                <a:lnTo>
                  <a:pt x="0" y="493578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lIns="72000" tIns="72000" anchor="t" anchorCtr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200" b="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AU" noProof="0" dirty="0" smtClean="0"/>
              <a:t>First and last name</a:t>
            </a:r>
          </a:p>
        </p:txBody>
      </p:sp>
    </p:spTree>
    <p:extLst>
      <p:ext uri="{BB962C8B-B14F-4D97-AF65-F5344CB8AC3E}">
        <p14:creationId xmlns:p14="http://schemas.microsoft.com/office/powerpoint/2010/main" val="33055633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62CC-52A7-47E4-B186-2D952EF52122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2698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981521"/>
            <a:ext cx="9504878" cy="3744417"/>
          </a:xfrm>
        </p:spPr>
        <p:txBody>
          <a:bodyPr anchor="t"/>
          <a:lstStyle>
            <a:lvl1pPr algn="l">
              <a:lnSpc>
                <a:spcPts val="9600"/>
              </a:lnSpc>
              <a:defRPr sz="9600" b="0" i="1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Quote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0" y="4725938"/>
            <a:ext cx="9504877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4200" spc="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quote source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642817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/Thank you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 baseline="0"/>
            </a:lvl1pPr>
            <a:lvl2pPr marL="273050" indent="-273050">
              <a:buClrTx/>
              <a:defRPr spc="0" baseline="0"/>
            </a:lvl2pPr>
            <a:lvl3pPr marL="538163" indent="-265113">
              <a:buClrTx/>
              <a:defRPr spc="0" baseline="0"/>
            </a:lvl3pPr>
            <a:lvl4pPr marL="803275" indent="-273050">
              <a:buClrTx/>
              <a:defRPr spc="0" baseline="0"/>
            </a:lvl4pPr>
            <a:lvl5pPr marL="1076325" indent="-265113">
              <a:buClrTx/>
              <a:defRPr spc="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909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/Thank you_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22466"/>
            <a:ext cx="12234761" cy="6882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 baseline="0"/>
            </a:lvl1pPr>
            <a:lvl2pPr marL="273050" indent="-273050">
              <a:buClrTx/>
              <a:defRPr spc="0" baseline="0"/>
            </a:lvl2pPr>
            <a:lvl3pPr marL="538163" indent="-265113">
              <a:buClrTx/>
              <a:defRPr spc="0" baseline="0"/>
            </a:lvl3pPr>
            <a:lvl4pPr marL="803275" indent="-273050">
              <a:buClrTx/>
              <a:defRPr spc="0" baseline="0"/>
            </a:lvl4pPr>
            <a:lvl5pPr marL="1076325" indent="-265113">
              <a:buClrTx/>
              <a:defRPr spc="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1920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/Thank you_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3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153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92843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/Thank you_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4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33491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/Thank you_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51"/>
            <a:ext cx="12194823" cy="6859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accent5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00296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/Thank you__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00" y="794"/>
            <a:ext cx="12193413" cy="68587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4332" y="333450"/>
            <a:ext cx="7093009" cy="114326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94332" y="1694577"/>
            <a:ext cx="7093009" cy="4527011"/>
          </a:xfrm>
        </p:spPr>
        <p:txBody>
          <a:bodyPr/>
          <a:lstStyle>
            <a:lvl1pPr marL="0" indent="0">
              <a:buClrTx/>
              <a:buNone/>
              <a:defRPr spc="0"/>
            </a:lvl1pPr>
            <a:lvl2pPr marL="273050" indent="-273050">
              <a:buClrTx/>
              <a:defRPr spc="0"/>
            </a:lvl2pPr>
            <a:lvl3pPr marL="538163" indent="-265113">
              <a:buClrTx/>
              <a:defRPr spc="0"/>
            </a:lvl3pPr>
            <a:lvl4pPr marL="803275" indent="-273050">
              <a:buClrTx/>
              <a:defRPr spc="0"/>
            </a:lvl4pPr>
            <a:lvl5pPr marL="1076325" indent="-265113">
              <a:buClrTx/>
              <a:defRPr spc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AB80E0E-1F2C-4E6E-B168-928DCCD9FC96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837505"/>
            <a:ext cx="2857499" cy="3585025"/>
          </a:xfrm>
          <a:custGeom>
            <a:avLst/>
            <a:gdLst>
              <a:gd name="connsiteX0" fmla="*/ 0 w 2584938"/>
              <a:gd name="connsiteY0" fmla="*/ 0 h 3585025"/>
              <a:gd name="connsiteX1" fmla="*/ 2584938 w 2584938"/>
              <a:gd name="connsiteY1" fmla="*/ 0 h 3585025"/>
              <a:gd name="connsiteX2" fmla="*/ 2584938 w 2584938"/>
              <a:gd name="connsiteY2" fmla="*/ 3585025 h 3585025"/>
              <a:gd name="connsiteX3" fmla="*/ 0 w 2584938"/>
              <a:gd name="connsiteY3" fmla="*/ 3585025 h 3585025"/>
              <a:gd name="connsiteX4" fmla="*/ 0 w 2584938"/>
              <a:gd name="connsiteY4" fmla="*/ 0 h 3585025"/>
              <a:gd name="connsiteX0" fmla="*/ 0 w 2857499"/>
              <a:gd name="connsiteY0" fmla="*/ 0 h 3585025"/>
              <a:gd name="connsiteX1" fmla="*/ 2857499 w 2857499"/>
              <a:gd name="connsiteY1" fmla="*/ 0 h 3585025"/>
              <a:gd name="connsiteX2" fmla="*/ 2584938 w 2857499"/>
              <a:gd name="connsiteY2" fmla="*/ 3585025 h 3585025"/>
              <a:gd name="connsiteX3" fmla="*/ 0 w 2857499"/>
              <a:gd name="connsiteY3" fmla="*/ 3585025 h 3585025"/>
              <a:gd name="connsiteX4" fmla="*/ 0 w 2857499"/>
              <a:gd name="connsiteY4" fmla="*/ 0 h 358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7499" h="3585025">
                <a:moveTo>
                  <a:pt x="0" y="0"/>
                </a:moveTo>
                <a:lnTo>
                  <a:pt x="2857499" y="0"/>
                </a:lnTo>
                <a:lnTo>
                  <a:pt x="2584938" y="3585025"/>
                </a:lnTo>
                <a:lnTo>
                  <a:pt x="0" y="358502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sz="2600"/>
            </a:lvl1pPr>
          </a:lstStyle>
          <a:p>
            <a:r>
              <a:rPr lang="en-AU" dirty="0" smtClean="0"/>
              <a:t>Optional: insert photo of contact by clicking picture icon below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10737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480E61-56EE-4ADF-8779-ECE37FDE8329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834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DF6330-03F8-4D88-A646-B563CDC9AF8D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70538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044588-2A83-44A9-A3CC-C3B7B17A5165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58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22EE6-4B31-412E-8723-91D4ADC54A19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60904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0" baseline="0">
                <a:solidFill>
                  <a:schemeClr val="bg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61D82-8DC8-458B-8902-24081A8340A2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80794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10047600" cy="1080121"/>
          </a:xfrm>
        </p:spPr>
        <p:txBody>
          <a:bodyPr anchor="t"/>
          <a:lstStyle>
            <a:lvl1pPr algn="l">
              <a:lnSpc>
                <a:spcPts val="7200"/>
              </a:lnSpc>
              <a:defRPr sz="7200" b="0" cap="none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Divider page title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800" y="2688867"/>
            <a:ext cx="10047600" cy="1500534"/>
          </a:xfrm>
        </p:spPr>
        <p:txBody>
          <a:bodyPr anchor="t" anchorCtr="0"/>
          <a:lstStyle>
            <a:lvl1pPr marL="0" indent="0">
              <a:buNone/>
              <a:defRPr sz="3400" spc="0" baseline="0">
                <a:solidFill>
                  <a:schemeClr val="tx1"/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noProof="0" dirty="0" smtClean="0"/>
              <a:t>Click to add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BB56F-B44B-46AA-97B1-CA041AECB16C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38874756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95342B-6DF4-46BE-B3B0-0C35B6698BA5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24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3525031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DF3D236-8947-4982-93B0-9FCFCBDDAAAA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637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585B30-36BA-40E4-B8EC-C9A276584755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3562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101A2FF-CDC1-40C1-873E-97295C411EAE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32015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A96EB8D-2F5F-4C3C-9779-37FE3E8D3195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06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C959DE-A79C-459E-8034-77D6B0EBD4F3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29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CAFF4A-1ACD-4FAE-A33D-FFAFDD26098E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13704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4F744D-E263-4258-9535-CA1100C058C5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19357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7" cy="6859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9FA2E3-1277-4A05-A117-6DAAA0A59214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03419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818C87-C82A-4436-B0CF-391780521B37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41893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" y="793"/>
            <a:ext cx="12188155" cy="68592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AE3E39A-5791-4850-A246-16D6E2F6AEB6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/>
              <a:t>Page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3149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270565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6110096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pact Slide2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8" cy="68592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800" y="1629593"/>
            <a:ext cx="9504878" cy="4536505"/>
          </a:xfrm>
        </p:spPr>
        <p:txBody>
          <a:bodyPr anchor="t"/>
          <a:lstStyle>
            <a:lvl1pPr algn="l">
              <a:lnSpc>
                <a:spcPts val="10000"/>
              </a:lnSpc>
              <a:defRPr sz="10000" b="0" cap="none" spc="-3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Impact slide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C98056B-DCE9-4980-AB4F-9933835EDDF0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>
              <a:defRPr sz="800" spc="-3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 smtClean="0">
                <a:solidFill>
                  <a:schemeClr val="tx1"/>
                </a:solidFill>
              </a:rPr>
              <a:t>Page</a:t>
            </a:r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2966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5361424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40112835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5273228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220" cy="6866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2728093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1052222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09" y="0"/>
            <a:ext cx="12190722" cy="68675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10000"/>
              </a:lnSpc>
              <a:defRPr sz="10000" spc="-5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Insert text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36884864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our Re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78982" y="1581206"/>
            <a:ext cx="7200800" cy="478607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4078982" y="693490"/>
            <a:ext cx="5957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smtClean="0">
                <a:solidFill>
                  <a:schemeClr val="accent5"/>
                </a:solidFill>
              </a:rPr>
              <a:t>This slide</a:t>
            </a:r>
            <a:r>
              <a:rPr lang="en-AU" sz="2800" baseline="0" dirty="0" smtClean="0">
                <a:solidFill>
                  <a:schemeClr val="accent5"/>
                </a:solidFill>
              </a:rPr>
              <a:t> is for colour reference only</a:t>
            </a:r>
            <a:endParaRPr lang="en-AU" sz="28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4054" y="477466"/>
            <a:ext cx="185704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noProof="0" dirty="0" smtClean="0">
                <a:solidFill>
                  <a:schemeClr val="accent5"/>
                </a:solidFill>
              </a:rPr>
              <a:t>Colour Palette</a:t>
            </a:r>
            <a:endParaRPr lang="en-AU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334566" y="1197546"/>
            <a:ext cx="210185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Our identity features large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areas of navy and white,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punctuated by a selected </a:t>
            </a:r>
          </a:p>
          <a:p>
            <a:r>
              <a:rPr lang="en-AU" sz="1200" b="0" i="0" u="none" strike="noStrike" baseline="0" dirty="0" smtClean="0">
                <a:solidFill>
                  <a:srgbClr val="F8941E"/>
                </a:solidFill>
                <a:latin typeface="SegoeUI-Semilight"/>
              </a:rPr>
              <a:t>palette of highlight colours.</a:t>
            </a:r>
          </a:p>
          <a:p>
            <a:endParaRPr lang="en-AU" sz="900" b="1" i="0" u="none" strike="noStrike" baseline="0" dirty="0" smtClean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Base colours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Navy and white colour the majority of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backgrounds and copy in all applications.</a:t>
            </a: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Highlight colours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Highlight colours are used in conjunction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with the base colours to create a vibrant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and diverse identity.</a:t>
            </a:r>
          </a:p>
          <a:p>
            <a:endParaRPr lang="en-AU" sz="900" b="0" i="0" u="none" strike="noStrike" baseline="0" dirty="0" smtClean="0">
              <a:solidFill>
                <a:srgbClr val="FFFFFF"/>
              </a:solidFill>
              <a:latin typeface="SegoeUI"/>
            </a:endParaRP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Highlight colours can be used for: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headings and subheadings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highlight copy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rules and/or boxes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links and/or buttons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tinting images</a:t>
            </a:r>
          </a:p>
          <a:p>
            <a:r>
              <a:rPr lang="fr-FR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graphic devices </a:t>
            </a:r>
          </a:p>
          <a:p>
            <a:endParaRPr lang="en-AU" sz="900" b="1" i="0" u="none" strike="noStrike" baseline="0" dirty="0" smtClean="0">
              <a:solidFill>
                <a:srgbClr val="FFFFFF"/>
              </a:solidFill>
              <a:latin typeface="SegoeUI-Bold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Highlight tints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Tints are used for charts and diagrams.</a:t>
            </a: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Do not over-use </a:t>
            </a:r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– using one secondary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colour per page is recommended.</a:t>
            </a:r>
          </a:p>
          <a:p>
            <a:endParaRPr lang="en-AU" sz="900" b="0" i="0" u="none" strike="noStrike" baseline="0" dirty="0" smtClean="0">
              <a:solidFill>
                <a:srgbClr val="FFFFFF"/>
              </a:solidFill>
              <a:latin typeface="SegoeUI"/>
            </a:endParaRPr>
          </a:p>
          <a:p>
            <a:r>
              <a:rPr lang="en-AU" sz="900" b="1" i="0" u="none" strike="noStrike" baseline="0" dirty="0" smtClean="0">
                <a:solidFill>
                  <a:srgbClr val="FFFFFF"/>
                </a:solidFill>
                <a:latin typeface="SegoeUI-Bold"/>
              </a:rPr>
              <a:t>Please don’t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use any colours outside of the specified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colour palette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create non-specified tints</a:t>
            </a:r>
          </a:p>
          <a:p>
            <a:r>
              <a:rPr lang="en-AU" sz="900" b="0" i="0" u="none" strike="noStrike" baseline="0" dirty="0" smtClean="0">
                <a:solidFill>
                  <a:srgbClr val="FFFFFF"/>
                </a:solidFill>
                <a:latin typeface="SegoeUI"/>
              </a:rPr>
              <a:t>• use only the secondary colour palette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610822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0" baseline="0">
                <a:solidFill>
                  <a:schemeClr val="bg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296102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_L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67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8801" y="1609201"/>
            <a:ext cx="7056606" cy="3115199"/>
          </a:xfrm>
        </p:spPr>
        <p:txBody>
          <a:bodyPr anchor="t" anchorCtr="0"/>
          <a:lstStyle>
            <a:lvl1pPr>
              <a:lnSpc>
                <a:spcPts val="72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AU" noProof="0" dirty="0" smtClean="0"/>
              <a:t>Click to add presentation title</a:t>
            </a:r>
            <a:endParaRPr lang="en-AU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801" y="5463110"/>
            <a:ext cx="7056606" cy="1008112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3000" spc="0" baseline="0">
                <a:solidFill>
                  <a:schemeClr val="tx1"/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noProof="0" dirty="0" smtClean="0"/>
              <a:t>Click to add subtitle</a:t>
            </a:r>
            <a:endParaRPr lang="en-AU" noProof="0" dirty="0"/>
          </a:p>
        </p:txBody>
      </p:sp>
    </p:spTree>
    <p:extLst>
      <p:ext uri="{BB962C8B-B14F-4D97-AF65-F5344CB8AC3E}">
        <p14:creationId xmlns:p14="http://schemas.microsoft.com/office/powerpoint/2010/main" val="90680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buClr>
                <a:srgbClr val="E5007E"/>
              </a:buClr>
              <a:defRPr spc="0" baseline="0"/>
            </a:lvl1pPr>
            <a:lvl2pPr>
              <a:buClr>
                <a:srgbClr val="E5007E"/>
              </a:buClr>
              <a:defRPr spc="0" baseline="0"/>
            </a:lvl2pPr>
            <a:lvl3pPr>
              <a:buClr>
                <a:srgbClr val="E5007E"/>
              </a:buClr>
              <a:defRPr spc="0" baseline="0"/>
            </a:lvl3pPr>
            <a:lvl4pPr>
              <a:buClr>
                <a:srgbClr val="E5007E"/>
              </a:buClr>
              <a:defRPr spc="0" baseline="0"/>
            </a:lvl4pPr>
            <a:lvl5pPr>
              <a:buClr>
                <a:srgbClr val="E5007E"/>
              </a:buClr>
              <a:defRPr spc="0" baseline="0"/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80E0E-1F2C-4E6E-B168-928DCCD9FC96}" type="datetime1">
              <a:rPr lang="en-AU" smtClean="0"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4156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ex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" y="794"/>
            <a:ext cx="12195916" cy="6863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0078" y="261442"/>
            <a:ext cx="2500792" cy="864096"/>
          </a:xfrm>
        </p:spPr>
        <p:txBody>
          <a:bodyPr/>
          <a:lstStyle>
            <a:lvl1pPr>
              <a:lnSpc>
                <a:spcPts val="2600"/>
              </a:lnSpc>
              <a:defRPr sz="2600" spc="-100" baseline="0">
                <a:solidFill>
                  <a:schemeClr val="accent1"/>
                </a:solidFill>
              </a:defRPr>
            </a:lvl1pPr>
          </a:lstStyle>
          <a:p>
            <a:r>
              <a:rPr lang="en-AU" noProof="0" dirty="0" smtClean="0"/>
              <a:t>Click to add title</a:t>
            </a:r>
            <a:endParaRPr lang="en-AU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0078" y="1197546"/>
            <a:ext cx="2140752" cy="4527011"/>
          </a:xfrm>
        </p:spPr>
        <p:txBody>
          <a:bodyPr/>
          <a:lstStyle>
            <a:lvl1pPr marL="179388" indent="-179388">
              <a:buClrTx/>
              <a:defRPr sz="2000" spc="0" baseline="0">
                <a:solidFill>
                  <a:schemeClr val="bg1"/>
                </a:solidFill>
              </a:defRPr>
            </a:lvl1pPr>
            <a:lvl2pPr marL="358775" indent="-179388">
              <a:buClrTx/>
              <a:defRPr sz="2000" spc="0" baseline="0">
                <a:solidFill>
                  <a:schemeClr val="bg1"/>
                </a:solidFill>
              </a:defRPr>
            </a:lvl2pPr>
            <a:lvl3pPr marL="538163" indent="-179388">
              <a:buClrTx/>
              <a:defRPr sz="2000" spc="0" baseline="0">
                <a:solidFill>
                  <a:schemeClr val="bg1"/>
                </a:solidFill>
              </a:defRPr>
            </a:lvl3pPr>
            <a:lvl4pPr marL="717550" indent="-179388">
              <a:buClrTx/>
              <a:defRPr sz="2000" spc="0" baseline="0">
                <a:solidFill>
                  <a:schemeClr val="bg1"/>
                </a:solidFill>
              </a:defRPr>
            </a:lvl4pPr>
            <a:lvl5pPr marL="896938" indent="-179388">
              <a:buClrTx/>
              <a:defRPr sz="2000" spc="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AU" noProof="0" dirty="0" smtClean="0"/>
              <a:t>Click to add text</a:t>
            </a:r>
          </a:p>
          <a:p>
            <a:pPr lvl="1"/>
            <a:r>
              <a:rPr lang="en-AU" noProof="0" dirty="0" smtClean="0"/>
              <a:t>Second level</a:t>
            </a:r>
          </a:p>
          <a:p>
            <a:pPr lvl="2"/>
            <a:r>
              <a:rPr lang="en-AU" noProof="0" dirty="0" smtClean="0"/>
              <a:t>Third level</a:t>
            </a:r>
          </a:p>
          <a:p>
            <a:pPr lvl="3"/>
            <a:r>
              <a:rPr lang="en-AU" noProof="0" dirty="0" smtClean="0"/>
              <a:t>Fourth level</a:t>
            </a:r>
          </a:p>
          <a:p>
            <a:pPr lvl="4"/>
            <a:r>
              <a:rPr lang="en-AU" noProof="0" dirty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D5202F35-1E60-44E7-A8CA-65A043171768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>
                <a:solidFill>
                  <a:schemeClr val="bg1"/>
                </a:solidFill>
              </a:rPr>
              <a:t>Page</a:t>
            </a:r>
            <a:endParaRPr lang="en-AU" sz="800" spc="-30" baseline="0" dirty="0">
              <a:solidFill>
                <a:schemeClr val="bg1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811562" y="0"/>
            <a:ext cx="8698071" cy="6868134"/>
          </a:xfrm>
          <a:prstGeom prst="parallelogram">
            <a:avLst>
              <a:gd name="adj" fmla="val 7705"/>
            </a:avLst>
          </a:pr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582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1484000" cy="6868134"/>
          </a:xfrm>
          <a:custGeom>
            <a:avLst/>
            <a:gdLst>
              <a:gd name="connsiteX0" fmla="*/ 0 w 11495806"/>
              <a:gd name="connsiteY0" fmla="*/ 0 h 6859588"/>
              <a:gd name="connsiteX1" fmla="*/ 11495806 w 11495806"/>
              <a:gd name="connsiteY1" fmla="*/ 0 h 6859588"/>
              <a:gd name="connsiteX2" fmla="*/ 11495806 w 11495806"/>
              <a:gd name="connsiteY2" fmla="*/ 6859588 h 6859588"/>
              <a:gd name="connsiteX3" fmla="*/ 0 w 11495806"/>
              <a:gd name="connsiteY3" fmla="*/ 6859588 h 6859588"/>
              <a:gd name="connsiteX4" fmla="*/ 0 w 11495806"/>
              <a:gd name="connsiteY4" fmla="*/ 0 h 6859588"/>
              <a:gd name="connsiteX0" fmla="*/ 0 w 11495806"/>
              <a:gd name="connsiteY0" fmla="*/ 0 h 6868134"/>
              <a:gd name="connsiteX1" fmla="*/ 11495806 w 11495806"/>
              <a:gd name="connsiteY1" fmla="*/ 0 h 6868134"/>
              <a:gd name="connsiteX2" fmla="*/ 10957421 w 11495806"/>
              <a:gd name="connsiteY2" fmla="*/ 6868134 h 6868134"/>
              <a:gd name="connsiteX3" fmla="*/ 0 w 11495806"/>
              <a:gd name="connsiteY3" fmla="*/ 6859588 h 6868134"/>
              <a:gd name="connsiteX4" fmla="*/ 0 w 11495806"/>
              <a:gd name="connsiteY4" fmla="*/ 0 h 6868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5806" h="6868134">
                <a:moveTo>
                  <a:pt x="0" y="0"/>
                </a:moveTo>
                <a:lnTo>
                  <a:pt x="11495806" y="0"/>
                </a:lnTo>
                <a:lnTo>
                  <a:pt x="10957421" y="6868134"/>
                </a:lnTo>
                <a:lnTo>
                  <a:pt x="0" y="685958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8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AU" dirty="0" smtClean="0"/>
              <a:t>Click picture icon in centre of screen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924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theme" Target="../theme/theme1.xml"/><Relationship Id="rId49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3" y="793"/>
            <a:ext cx="12188159" cy="68592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622" y="333450"/>
            <a:ext cx="10048720" cy="114326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AU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622" y="1694577"/>
            <a:ext cx="10048720" cy="45270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AU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79582" y="6468918"/>
            <a:ext cx="140427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094FD292-6CBB-42F0-8BF6-EA5D415F7BA5}" type="datetime1">
              <a:rPr lang="en-AU" smtClean="0"/>
              <a:pPr/>
              <a:t>2/12/2015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2606" y="6468918"/>
            <a:ext cx="8235693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3496" y="6468918"/>
            <a:ext cx="216024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spc="-30" baseline="0">
                <a:solidFill>
                  <a:schemeClr val="tx1"/>
                </a:solidFill>
              </a:defRPr>
            </a:lvl1pPr>
          </a:lstStyle>
          <a:p>
            <a:fld id="{1DEBBDC7-4A1B-43E6-8DA6-58148E08E8A6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550590" y="6468918"/>
            <a:ext cx="277090" cy="31233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1088502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251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502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753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700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1254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505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756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4007" algn="l" defTabSz="1088502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spc="-30" baseline="0" dirty="0" smtClean="0"/>
              <a:t>Page</a:t>
            </a:r>
            <a:endParaRPr lang="en-AU" sz="800" spc="-30" baseline="0" dirty="0"/>
          </a:p>
        </p:txBody>
      </p:sp>
    </p:spTree>
    <p:extLst>
      <p:ext uri="{BB962C8B-B14F-4D97-AF65-F5344CB8AC3E}">
        <p14:creationId xmlns:p14="http://schemas.microsoft.com/office/powerpoint/2010/main" val="29854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8" r:id="rId2"/>
    <p:sldLayoutId id="2147483657" r:id="rId3"/>
    <p:sldLayoutId id="2147483659" r:id="rId4"/>
    <p:sldLayoutId id="2147483660" r:id="rId5"/>
    <p:sldLayoutId id="2147483649" r:id="rId6"/>
    <p:sldLayoutId id="2147483650" r:id="rId7"/>
    <p:sldLayoutId id="2147483683" r:id="rId8"/>
    <p:sldLayoutId id="2147483678" r:id="rId9"/>
    <p:sldLayoutId id="2147483679" r:id="rId10"/>
    <p:sldLayoutId id="2147483698" r:id="rId11"/>
    <p:sldLayoutId id="2147483699" r:id="rId12"/>
    <p:sldLayoutId id="2147483680" r:id="rId13"/>
    <p:sldLayoutId id="2147483681" r:id="rId14"/>
    <p:sldLayoutId id="2147483654" r:id="rId15"/>
    <p:sldLayoutId id="2147483684" r:id="rId16"/>
    <p:sldLayoutId id="2147483685" r:id="rId17"/>
    <p:sldLayoutId id="2147483693" r:id="rId18"/>
    <p:sldLayoutId id="2147483695" r:id="rId19"/>
    <p:sldLayoutId id="2147483692" r:id="rId20"/>
    <p:sldLayoutId id="2147483696" r:id="rId21"/>
    <p:sldLayoutId id="2147483694" r:id="rId22"/>
    <p:sldLayoutId id="2147483661" r:id="rId23"/>
    <p:sldLayoutId id="2147483663" r:id="rId24"/>
    <p:sldLayoutId id="2147483662" r:id="rId25"/>
    <p:sldLayoutId id="2147483664" r:id="rId26"/>
    <p:sldLayoutId id="2147483665" r:id="rId27"/>
    <p:sldLayoutId id="2147483651" r:id="rId28"/>
    <p:sldLayoutId id="2147483667" r:id="rId29"/>
    <p:sldLayoutId id="2147483669" r:id="rId30"/>
    <p:sldLayoutId id="2147483668" r:id="rId31"/>
    <p:sldLayoutId id="2147483670" r:id="rId32"/>
    <p:sldLayoutId id="2147483671" r:id="rId33"/>
    <p:sldLayoutId id="2147483666" r:id="rId34"/>
    <p:sldLayoutId id="2147483673" r:id="rId35"/>
    <p:sldLayoutId id="2147483675" r:id="rId36"/>
    <p:sldLayoutId id="2147483674" r:id="rId37"/>
    <p:sldLayoutId id="2147483676" r:id="rId38"/>
    <p:sldLayoutId id="2147483677" r:id="rId39"/>
    <p:sldLayoutId id="2147483672" r:id="rId40"/>
    <p:sldLayoutId id="2147483687" r:id="rId41"/>
    <p:sldLayoutId id="2147483689" r:id="rId42"/>
    <p:sldLayoutId id="2147483688" r:id="rId43"/>
    <p:sldLayoutId id="2147483690" r:id="rId44"/>
    <p:sldLayoutId id="2147483691" r:id="rId45"/>
    <p:sldLayoutId id="2147483686" r:id="rId46"/>
    <p:sldLayoutId id="2147483697" r:id="rId47"/>
  </p:sldLayoutIdLst>
  <p:hf hdr="0" dt="0"/>
  <p:txStyles>
    <p:titleStyle>
      <a:lvl1pPr algn="l" defTabSz="1088502" rtl="0" eaLnBrk="1" latinLnBrk="0" hangingPunct="1">
        <a:lnSpc>
          <a:spcPts val="5000"/>
        </a:lnSpc>
        <a:spcBef>
          <a:spcPct val="0"/>
        </a:spcBef>
        <a:buNone/>
        <a:defRPr sz="5800" kern="1200" spc="-200" baseline="0">
          <a:solidFill>
            <a:srgbClr val="00B0F0"/>
          </a:solidFill>
          <a:latin typeface="+mj-lt"/>
          <a:ea typeface="+mj-ea"/>
          <a:cs typeface="+mj-cs"/>
        </a:defRPr>
      </a:lvl1pPr>
    </p:titleStyle>
    <p:bodyStyle>
      <a:lvl1pPr marL="265113" indent="-265113" algn="l" defTabSz="1088502" rtl="0" eaLnBrk="1" latinLnBrk="0" hangingPunct="1">
        <a:spcBef>
          <a:spcPts val="120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3050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5113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73050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5113" algn="l" defTabSz="1088502" rtl="0" eaLnBrk="1" latinLnBrk="0" hangingPunct="1">
        <a:spcBef>
          <a:spcPts val="0"/>
        </a:spcBef>
        <a:buClr>
          <a:srgbClr val="E5007E"/>
        </a:buClr>
        <a:buFont typeface="Segoe UI" panose="020B0502040204020203" pitchFamily="34" charset="0"/>
        <a:buChar char="›"/>
        <a:defRPr sz="36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qlwithmanoj.com/tag/stretch-database/" TargetMode="External"/><Relationship Id="rId4" Type="http://schemas.openxmlformats.org/officeDocument/2006/relationships/hyperlink" Target="https://msdn.microsoft.com/en-US/library/dn466438.aspx" TargetMode="External"/><Relationship Id="rId5" Type="http://schemas.openxmlformats.org/officeDocument/2006/relationships/hyperlink" Target="https://msdn.microsoft.com/en-au/library/dn934994.aspx" TargetMode="External"/><Relationship Id="rId6" Type="http://schemas.openxmlformats.org/officeDocument/2006/relationships/hyperlink" Target="http://blog.sqlauthority.com/2011/10/29/sql-server-fundamentals-of-columnstore-index/" TargetMode="External"/><Relationship Id="rId7" Type="http://schemas.openxmlformats.org/officeDocument/2006/relationships/hyperlink" Target="http://www.nikoport.com/2015/09/02/columnstore-indexes-part-64-t-sql-improvements-in-sql-server-2016/" TargetMode="External"/><Relationship Id="rId8" Type="http://schemas.openxmlformats.org/officeDocument/2006/relationships/hyperlink" Target="https://msdn.microsoft.com/en-us/library/dn133165.aspx" TargetMode="External"/><Relationship Id="rId9" Type="http://schemas.openxmlformats.org/officeDocument/2006/relationships/hyperlink" Target="https://azure.microsoft.com/en-us/blog/query-store-a-flight-data-recorder-for-your-database/" TargetMode="External"/><Relationship Id="rId10" Type="http://schemas.openxmlformats.org/officeDocument/2006/relationships/hyperlink" Target="https://msdn.microsoft.com/en-us/library/dn765131.aspx" TargetMode="External"/><Relationship Id="rId11" Type="http://schemas.openxmlformats.org/officeDocument/2006/relationships/hyperlink" Target="https://msdn.microsoft.com/en-us/library/mt163865.aspx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sdn.microsoft.com/en-us/library/dn935011.asp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 smtClean="0"/>
              <a:t>Diving into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8800" dirty="0" smtClean="0"/>
              <a:t>SQL Server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801" y="5302002"/>
            <a:ext cx="7056606" cy="1008112"/>
          </a:xfrm>
        </p:spPr>
        <p:txBody>
          <a:bodyPr/>
          <a:lstStyle/>
          <a:p>
            <a:r>
              <a:rPr lang="en-US" dirty="0" smtClean="0"/>
              <a:t>Mohamed Zaatar, M.Sc.</a:t>
            </a:r>
          </a:p>
          <a:p>
            <a:r>
              <a:rPr lang="en-US" dirty="0" smtClean="0"/>
              <a:t>Readify Developer</a:t>
            </a:r>
          </a:p>
          <a:p>
            <a:r>
              <a:rPr lang="en-US" dirty="0" smtClean="0"/>
              <a:t>@mzaatar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9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10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2" y="-1"/>
            <a:ext cx="12172701" cy="68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3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support (like xml)</a:t>
            </a:r>
          </a:p>
          <a:p>
            <a:r>
              <a:rPr lang="en-US" dirty="0" smtClean="0"/>
              <a:t>What to do ?</a:t>
            </a:r>
          </a:p>
          <a:p>
            <a:pPr lvl="1"/>
            <a:r>
              <a:rPr lang="en-US" dirty="0" smtClean="0"/>
              <a:t>Export/export data from string to JSON</a:t>
            </a:r>
          </a:p>
          <a:p>
            <a:pPr lvl="1"/>
            <a:r>
              <a:rPr lang="en-US" dirty="0" smtClean="0"/>
              <a:t>Format strings (</a:t>
            </a:r>
            <a:r>
              <a:rPr lang="en-US" dirty="0" err="1" smtClean="0"/>
              <a:t>varchar</a:t>
            </a:r>
            <a:r>
              <a:rPr lang="en-US" dirty="0" smtClean="0"/>
              <a:t>) as JSON</a:t>
            </a:r>
          </a:p>
          <a:p>
            <a:pPr lvl="1"/>
            <a:r>
              <a:rPr lang="en-US" dirty="0" smtClean="0"/>
              <a:t>Query</a:t>
            </a:r>
          </a:p>
          <a:p>
            <a:pPr lvl="1"/>
            <a:r>
              <a:rPr lang="en-US" dirty="0" smtClean="0"/>
              <a:t>Validate string against JSON standards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11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899" y="5437188"/>
            <a:ext cx="25908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12</a:t>
            </a:fld>
            <a:endParaRPr lang="en-AU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9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store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New in 2016 and SQL Azure v12</a:t>
            </a:r>
          </a:p>
          <a:p>
            <a:r>
              <a:rPr lang="en-US" sz="3200" dirty="0" smtClean="0"/>
              <a:t>Bunch of tables:</a:t>
            </a:r>
          </a:p>
          <a:p>
            <a:pPr lvl="1"/>
            <a:r>
              <a:rPr lang="en-US" sz="2800" dirty="0" err="1" smtClean="0"/>
              <a:t>sys.query_store_plan</a:t>
            </a:r>
            <a:r>
              <a:rPr lang="en-US" sz="2800" dirty="0"/>
              <a:t> , </a:t>
            </a:r>
            <a:r>
              <a:rPr lang="en-US" sz="2800" dirty="0" err="1"/>
              <a:t>sys.query_store_query</a:t>
            </a:r>
            <a:r>
              <a:rPr lang="en-US" sz="2800" dirty="0"/>
              <a:t> , </a:t>
            </a:r>
            <a:r>
              <a:rPr lang="en-US" sz="2800" dirty="0" err="1" smtClean="0"/>
              <a:t>sys.query_store_query_text</a:t>
            </a:r>
            <a:endParaRPr lang="en-US" sz="3200" dirty="0" smtClean="0"/>
          </a:p>
          <a:p>
            <a:r>
              <a:rPr lang="en-US" sz="3200" dirty="0" smtClean="0"/>
              <a:t>Why?</a:t>
            </a:r>
          </a:p>
          <a:p>
            <a:pPr lvl="1"/>
            <a:r>
              <a:rPr lang="en-US" sz="3200" dirty="0" smtClean="0"/>
              <a:t>Find and fix</a:t>
            </a:r>
          </a:p>
          <a:p>
            <a:pPr lvl="1"/>
            <a:r>
              <a:rPr lang="en-US" sz="3200" dirty="0" smtClean="0"/>
              <a:t>How many time execute a query</a:t>
            </a:r>
          </a:p>
          <a:p>
            <a:pPr lvl="1"/>
            <a:r>
              <a:rPr lang="en-US" sz="3200" dirty="0" smtClean="0"/>
              <a:t>Top n queries</a:t>
            </a:r>
          </a:p>
          <a:p>
            <a:pPr lvl="1"/>
            <a:r>
              <a:rPr lang="en-US" sz="3200" dirty="0" smtClean="0"/>
              <a:t>Audit the history of queries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13</a:t>
            </a:fld>
            <a:endParaRPr lang="en-AU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745283" y="416426"/>
            <a:ext cx="4150990" cy="206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Into Azure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DB Stretching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SQL Server data files in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Azure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SQL Server Engine 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JSON Support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Query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Store</a:t>
            </a:r>
          </a:p>
          <a:p>
            <a:r>
              <a:rPr lang="en-US" sz="2400" dirty="0" smtClean="0"/>
              <a:t>In-Memory Computing</a:t>
            </a:r>
          </a:p>
          <a:p>
            <a:pPr lvl="1"/>
            <a:r>
              <a:rPr lang="en-US" sz="2000" dirty="0" smtClean="0"/>
              <a:t>In-Memory OLTP - Memory-Optimized Tables</a:t>
            </a:r>
          </a:p>
          <a:p>
            <a:pPr lvl="1"/>
            <a:r>
              <a:rPr lang="en-US" sz="2000" dirty="0" smtClean="0"/>
              <a:t>In-Memory Columnstore Indexes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Security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Row-level security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Dynamic data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93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OLTP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i.e. Memory-optimized tables</a:t>
            </a:r>
          </a:p>
          <a:p>
            <a:r>
              <a:rPr lang="en-US" sz="3200" dirty="0" smtClean="0"/>
              <a:t>ACID? YES !</a:t>
            </a:r>
          </a:p>
          <a:p>
            <a:r>
              <a:rPr lang="en-US" sz="3200" dirty="0" smtClean="0"/>
              <a:t>Data in memory, saved on commits/check points</a:t>
            </a:r>
          </a:p>
          <a:p>
            <a:r>
              <a:rPr lang="en-US" sz="3200" dirty="0" smtClean="0"/>
              <a:t>Data consistency? Using row versioning</a:t>
            </a:r>
          </a:p>
          <a:p>
            <a:r>
              <a:rPr lang="en-US" sz="3200" dirty="0" smtClean="0"/>
              <a:t>Durable/nondurable data? Both are available</a:t>
            </a:r>
          </a:p>
          <a:p>
            <a:r>
              <a:rPr lang="en-US" sz="3200" dirty="0" smtClean="0"/>
              <a:t>How to access data? T-SQL and </a:t>
            </a:r>
            <a:r>
              <a:rPr lang="en-US" sz="3200" dirty="0" smtClean="0">
                <a:solidFill>
                  <a:srgbClr val="FF0000"/>
                </a:solidFill>
              </a:rPr>
              <a:t>Native-complied table/sp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38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</a:t>
            </a:r>
            <a:r>
              <a:rPr lang="en-US" dirty="0"/>
              <a:t>ColumnStore indexes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16</a:t>
            </a:fld>
            <a:endParaRPr lang="en-AU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646934" y="3285778"/>
            <a:ext cx="7240408" cy="2935810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4" y="0"/>
            <a:ext cx="12143879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In-memory </a:t>
            </a:r>
            <a:r>
              <a:rPr lang="en-US" dirty="0" smtClean="0"/>
              <a:t>ColumnStore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indexes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17</a:t>
            </a:fld>
            <a:endParaRPr lang="en-AU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00640"/>
              </p:ext>
            </p:extLst>
          </p:nvPr>
        </p:nvGraphicFramePr>
        <p:xfrm>
          <a:off x="3329944" y="1691602"/>
          <a:ext cx="3913803" cy="828092"/>
        </p:xfrm>
        <a:graphic>
          <a:graphicData uri="http://schemas.openxmlformats.org/drawingml/2006/table">
            <a:tbl>
              <a:tblPr/>
              <a:tblGrid>
                <a:gridCol w="629938"/>
                <a:gridCol w="999586"/>
                <a:gridCol w="1008112"/>
                <a:gridCol w="1276167"/>
              </a:tblGrid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ID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Name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Date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Amount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96855"/>
              </p:ext>
            </p:extLst>
          </p:nvPr>
        </p:nvGraphicFramePr>
        <p:xfrm>
          <a:off x="349708" y="3421664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730296"/>
              </p:ext>
            </p:extLst>
          </p:nvPr>
        </p:nvGraphicFramePr>
        <p:xfrm>
          <a:off x="478582" y="3656353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212386"/>
              </p:ext>
            </p:extLst>
          </p:nvPr>
        </p:nvGraphicFramePr>
        <p:xfrm>
          <a:off x="659716" y="3855179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193562"/>
              </p:ext>
            </p:extLst>
          </p:nvPr>
        </p:nvGraphicFramePr>
        <p:xfrm>
          <a:off x="806900" y="4089868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182569"/>
              </p:ext>
            </p:extLst>
          </p:nvPr>
        </p:nvGraphicFramePr>
        <p:xfrm>
          <a:off x="6464641" y="3504901"/>
          <a:ext cx="1059624" cy="2484276"/>
        </p:xfrm>
        <a:graphic>
          <a:graphicData uri="http://schemas.openxmlformats.org/drawingml/2006/table">
            <a:tbl>
              <a:tblPr/>
              <a:tblGrid>
                <a:gridCol w="1059624"/>
              </a:tblGrid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Name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9278"/>
              </p:ext>
            </p:extLst>
          </p:nvPr>
        </p:nvGraphicFramePr>
        <p:xfrm>
          <a:off x="8155668" y="3458708"/>
          <a:ext cx="829741" cy="2484276"/>
        </p:xfrm>
        <a:graphic>
          <a:graphicData uri="http://schemas.openxmlformats.org/drawingml/2006/table">
            <a:tbl>
              <a:tblPr/>
              <a:tblGrid>
                <a:gridCol w="829741"/>
              </a:tblGrid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Date</a:t>
                      </a:r>
                      <a:endParaRPr lang="en-US" sz="24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sp>
        <p:nvSpPr>
          <p:cNvPr id="22" name="Rectangle 21"/>
          <p:cNvSpPr/>
          <p:nvPr/>
        </p:nvSpPr>
        <p:spPr>
          <a:xfrm>
            <a:off x="190550" y="3339784"/>
            <a:ext cx="3127167" cy="12421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089078" y="3328724"/>
            <a:ext cx="935994" cy="29756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58087"/>
              </p:ext>
            </p:extLst>
          </p:nvPr>
        </p:nvGraphicFramePr>
        <p:xfrm>
          <a:off x="5251922" y="3504901"/>
          <a:ext cx="629244" cy="2484276"/>
        </p:xfrm>
        <a:graphic>
          <a:graphicData uri="http://schemas.openxmlformats.org/drawingml/2006/table">
            <a:tbl>
              <a:tblPr/>
              <a:tblGrid>
                <a:gridCol w="629244"/>
              </a:tblGrid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4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r>
                        <a:rPr lang="en-AU" sz="24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ID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24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24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24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24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AU" sz="2400" dirty="0" smtClean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</a:tbl>
          </a:graphicData>
        </a:graphic>
      </p:graphicFrame>
      <p:sp>
        <p:nvSpPr>
          <p:cNvPr id="33" name="Rectangle 32"/>
          <p:cNvSpPr/>
          <p:nvPr/>
        </p:nvSpPr>
        <p:spPr>
          <a:xfrm>
            <a:off x="6286655" y="3328722"/>
            <a:ext cx="1415597" cy="29756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962896" y="3328722"/>
            <a:ext cx="1224135" cy="29756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36430"/>
              </p:ext>
            </p:extLst>
          </p:nvPr>
        </p:nvGraphicFramePr>
        <p:xfrm>
          <a:off x="9521525" y="3501802"/>
          <a:ext cx="1110185" cy="2409136"/>
        </p:xfrm>
        <a:graphic>
          <a:graphicData uri="http://schemas.openxmlformats.org/drawingml/2006/table">
            <a:tbl>
              <a:tblPr/>
              <a:tblGrid>
                <a:gridCol w="1110185"/>
              </a:tblGrid>
              <a:tr h="33890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2000" dirty="0" smtClean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Amount</a:t>
                      </a:r>
                      <a:endParaRPr lang="en-US" sz="20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4140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270352"/>
              </p:ext>
            </p:extLst>
          </p:nvPr>
        </p:nvGraphicFramePr>
        <p:xfrm>
          <a:off x="361935" y="4979569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441656"/>
              </p:ext>
            </p:extLst>
          </p:nvPr>
        </p:nvGraphicFramePr>
        <p:xfrm>
          <a:off x="490809" y="5214258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43185"/>
              </p:ext>
            </p:extLst>
          </p:nvPr>
        </p:nvGraphicFramePr>
        <p:xfrm>
          <a:off x="671943" y="5413084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03082"/>
              </p:ext>
            </p:extLst>
          </p:nvPr>
        </p:nvGraphicFramePr>
        <p:xfrm>
          <a:off x="819127" y="5647773"/>
          <a:ext cx="2191964" cy="397652"/>
        </p:xfrm>
        <a:graphic>
          <a:graphicData uri="http://schemas.openxmlformats.org/drawingml/2006/table">
            <a:tbl>
              <a:tblPr/>
              <a:tblGrid>
                <a:gridCol w="547991"/>
                <a:gridCol w="547991"/>
                <a:gridCol w="547991"/>
                <a:gridCol w="547991"/>
              </a:tblGrid>
              <a:tr h="3976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AU" sz="1200" dirty="0">
                          <a:effectLst/>
                          <a:latin typeface="Calibri" charset="0"/>
                          <a:ea typeface="Calibri" charset="0"/>
                          <a:cs typeface="Times New Roman" charset="0"/>
                        </a:rPr>
                        <a:t> 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202777" y="4897689"/>
            <a:ext cx="3127167" cy="12421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9379803" y="3322335"/>
            <a:ext cx="1415597" cy="297564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9811" y="2569512"/>
            <a:ext cx="2373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</a:rPr>
              <a:t>RowStore</a:t>
            </a:r>
            <a:endParaRPr lang="en-US" sz="3600" dirty="0">
              <a:solidFill>
                <a:schemeClr val="accent4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4150990" y="2848230"/>
            <a:ext cx="0" cy="38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85399" y="2450032"/>
            <a:ext cx="2603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4"/>
                </a:solidFill>
              </a:rPr>
              <a:t>ColumnStore</a:t>
            </a:r>
            <a:endParaRPr lang="en-US" sz="36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9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33" grpId="0" animBg="1"/>
      <p:bldP spid="34" grpId="0" animBg="1"/>
      <p:bldP spid="40" grpId="0" animBg="1"/>
      <p:bldP spid="41" grpId="0" animBg="1"/>
      <p:bldP spid="42" grpId="0"/>
      <p:bldP spid="4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</a:t>
            </a:r>
            <a:r>
              <a:rPr lang="en-US" dirty="0"/>
              <a:t>ColumnStore indexes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Columnstore Index</a:t>
            </a:r>
            <a:r>
              <a:rPr lang="en-US" dirty="0"/>
              <a:t> </a:t>
            </a:r>
            <a:r>
              <a:rPr lang="en-US" dirty="0" smtClean="0"/>
              <a:t>(memory-optimized)</a:t>
            </a:r>
          </a:p>
          <a:p>
            <a:r>
              <a:rPr lang="en-US" dirty="0" smtClean="0"/>
              <a:t>What is new? Clustered Index</a:t>
            </a:r>
          </a:p>
          <a:p>
            <a:r>
              <a:rPr lang="en-US" dirty="0" smtClean="0"/>
              <a:t>Massive better performance 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533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Into Azure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DB Stretching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SQL Server data files in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Azure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SQL Server Engine 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JSON Support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Query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Store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In-Memory Computing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In-Memory OLTP - Memory-Optimized Tables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In-Memory Columnstore Indexes</a:t>
            </a:r>
          </a:p>
          <a:p>
            <a:r>
              <a:rPr lang="en-US" sz="2400" dirty="0" smtClean="0"/>
              <a:t>Security</a:t>
            </a:r>
          </a:p>
          <a:p>
            <a:pPr lvl="1"/>
            <a:r>
              <a:rPr lang="en-US" sz="2000" dirty="0" smtClean="0"/>
              <a:t>Row-level security</a:t>
            </a:r>
          </a:p>
          <a:p>
            <a:pPr lvl="1"/>
            <a:r>
              <a:rPr lang="en-US" sz="2000" dirty="0" smtClean="0"/>
              <a:t>Dynamic data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19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3915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</a:t>
            </a:fld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0412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1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Row-level Security – aka RLS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2014 – enhancement in 2016</a:t>
            </a:r>
          </a:p>
          <a:p>
            <a:r>
              <a:rPr lang="en-US" dirty="0" smtClean="0"/>
              <a:t>Why? Multi-tenants DB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20</a:t>
            </a:fld>
            <a:endParaRPr lang="en-AU" dirty="0"/>
          </a:p>
        </p:txBody>
      </p:sp>
      <p:sp>
        <p:nvSpPr>
          <p:cNvPr id="7" name="Can 6"/>
          <p:cNvSpPr/>
          <p:nvPr/>
        </p:nvSpPr>
        <p:spPr>
          <a:xfrm>
            <a:off x="7391350" y="4724323"/>
            <a:ext cx="1944216" cy="2056927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88444" y="5302002"/>
            <a:ext cx="1429062" cy="1340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16740" y="5341380"/>
            <a:ext cx="1400766" cy="37655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16740" y="5752787"/>
            <a:ext cx="1400766" cy="499238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08950" y="6286875"/>
            <a:ext cx="1408556" cy="350513"/>
          </a:xfrm>
          <a:prstGeom prst="rect">
            <a:avLst/>
          </a:prstGeom>
          <a:solidFill>
            <a:srgbClr val="92D05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66" y="4221882"/>
            <a:ext cx="540000" cy="8409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14" y="3678824"/>
            <a:ext cx="540000" cy="831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4" y="4797946"/>
            <a:ext cx="540000" cy="8307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299346" y="3861842"/>
            <a:ext cx="3047967" cy="1584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Application Server</a:t>
            </a:r>
            <a:endParaRPr lang="en-US"/>
          </a:p>
        </p:txBody>
      </p:sp>
      <p:cxnSp>
        <p:nvCxnSpPr>
          <p:cNvPr id="18" name="Elbow Connector 17"/>
          <p:cNvCxnSpPr>
            <a:stCxn id="14" idx="3"/>
          </p:cNvCxnSpPr>
          <p:nvPr/>
        </p:nvCxnSpPr>
        <p:spPr>
          <a:xfrm>
            <a:off x="1306614" y="4094369"/>
            <a:ext cx="1992732" cy="378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3"/>
          </p:cNvCxnSpPr>
          <p:nvPr/>
        </p:nvCxnSpPr>
        <p:spPr>
          <a:xfrm flipV="1">
            <a:off x="1306614" y="4823048"/>
            <a:ext cx="1968944" cy="3902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2" idx="3"/>
            <a:endCxn id="16" idx="1"/>
          </p:cNvCxnSpPr>
          <p:nvPr/>
        </p:nvCxnSpPr>
        <p:spPr>
          <a:xfrm>
            <a:off x="2134766" y="4642354"/>
            <a:ext cx="1164580" cy="1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7" idx="2"/>
          </p:cNvCxnSpPr>
          <p:nvPr/>
        </p:nvCxnSpPr>
        <p:spPr>
          <a:xfrm>
            <a:off x="6347313" y="4653930"/>
            <a:ext cx="1044037" cy="1098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36614" y="3223745"/>
            <a:ext cx="9228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Clients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744795" y="4750792"/>
            <a:ext cx="12001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3" name="Can 32"/>
          <p:cNvSpPr/>
          <p:nvPr/>
        </p:nvSpPr>
        <p:spPr>
          <a:xfrm>
            <a:off x="6989293" y="2811376"/>
            <a:ext cx="602948" cy="834932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n 33"/>
          <p:cNvSpPr/>
          <p:nvPr/>
        </p:nvSpPr>
        <p:spPr>
          <a:xfrm>
            <a:off x="8471470" y="2816261"/>
            <a:ext cx="602948" cy="834932"/>
          </a:xfrm>
          <a:prstGeom prst="ca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n 35"/>
          <p:cNvSpPr/>
          <p:nvPr/>
        </p:nvSpPr>
        <p:spPr>
          <a:xfrm>
            <a:off x="7751390" y="2811376"/>
            <a:ext cx="602948" cy="834932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16" idx="3"/>
            <a:endCxn id="33" idx="3"/>
          </p:cNvCxnSpPr>
          <p:nvPr/>
        </p:nvCxnSpPr>
        <p:spPr>
          <a:xfrm flipV="1">
            <a:off x="6347313" y="3646308"/>
            <a:ext cx="943454" cy="100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3"/>
            <a:endCxn id="36" idx="3"/>
          </p:cNvCxnSpPr>
          <p:nvPr/>
        </p:nvCxnSpPr>
        <p:spPr>
          <a:xfrm flipV="1">
            <a:off x="6347313" y="3646308"/>
            <a:ext cx="1705551" cy="1007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34" idx="3"/>
          </p:cNvCxnSpPr>
          <p:nvPr/>
        </p:nvCxnSpPr>
        <p:spPr>
          <a:xfrm flipV="1">
            <a:off x="6347313" y="3651193"/>
            <a:ext cx="2425631" cy="1002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23598" y="3141762"/>
            <a:ext cx="12875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599810" y="5493009"/>
            <a:ext cx="12875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 2</a:t>
            </a:r>
            <a:endParaRPr lang="en-US" dirty="0"/>
          </a:p>
        </p:txBody>
      </p:sp>
      <p:sp>
        <p:nvSpPr>
          <p:cNvPr id="50" name="Cross 49"/>
          <p:cNvSpPr/>
          <p:nvPr/>
        </p:nvSpPr>
        <p:spPr>
          <a:xfrm rot="2618987">
            <a:off x="7285939" y="2185563"/>
            <a:ext cx="2137018" cy="2156704"/>
          </a:xfrm>
          <a:prstGeom prst="plus">
            <a:avLst>
              <a:gd name="adj" fmla="val 4331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40" grpId="0"/>
      <p:bldP spid="33" grpId="0" animBg="1"/>
      <p:bldP spid="34" grpId="0" animBg="1"/>
      <p:bldP spid="49" grpId="0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94606" y="5149917"/>
            <a:ext cx="1210872" cy="1016181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720819"/>
              </p:ext>
            </p:extLst>
          </p:nvPr>
        </p:nvGraphicFramePr>
        <p:xfrm>
          <a:off x="5053368" y="3687637"/>
          <a:ext cx="5575639" cy="4114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3272"/>
                <a:gridCol w="2664296"/>
                <a:gridCol w="648071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Mohamed Zaatar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XXXX-XXXX-XXXX</a:t>
                      </a:r>
                      <a:r>
                        <a:rPr lang="en-US" dirty="0" smtClean="0"/>
                        <a:t>-6543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xxx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data masking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Customer service verifying credit cards</a:t>
            </a:r>
          </a:p>
          <a:p>
            <a:r>
              <a:rPr lang="en-US" dirty="0" smtClean="0"/>
              <a:t>By a </a:t>
            </a:r>
            <a:r>
              <a:rPr lang="en-US" dirty="0"/>
              <a:t>simple </a:t>
            </a:r>
            <a:r>
              <a:rPr lang="en-US" dirty="0" smtClean="0"/>
              <a:t>column attribute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21</a:t>
            </a:fld>
            <a:endParaRPr lang="en-AU" dirty="0"/>
          </a:p>
        </p:txBody>
      </p:sp>
      <p:sp>
        <p:nvSpPr>
          <p:cNvPr id="8" name="Rectangle 7"/>
          <p:cNvSpPr/>
          <p:nvPr/>
        </p:nvSpPr>
        <p:spPr>
          <a:xfrm>
            <a:off x="7103318" y="5205407"/>
            <a:ext cx="1494844" cy="1016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Application Server</a:t>
            </a:r>
            <a:endParaRPr lang="en-US"/>
          </a:p>
        </p:txBody>
      </p:sp>
      <p:sp>
        <p:nvSpPr>
          <p:cNvPr id="9" name="Can 8"/>
          <p:cNvSpPr/>
          <p:nvPr/>
        </p:nvSpPr>
        <p:spPr>
          <a:xfrm>
            <a:off x="4789199" y="3070653"/>
            <a:ext cx="6098143" cy="1655285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471470" y="3789834"/>
            <a:ext cx="122413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9349"/>
              </p:ext>
            </p:extLst>
          </p:nvPr>
        </p:nvGraphicFramePr>
        <p:xfrm>
          <a:off x="5050451" y="3687637"/>
          <a:ext cx="5575639" cy="8229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63272"/>
                <a:gridCol w="2664296"/>
                <a:gridCol w="648071"/>
              </a:tblGrid>
              <a:tr h="339131">
                <a:tc>
                  <a:txBody>
                    <a:bodyPr/>
                    <a:lstStyle/>
                    <a:p>
                      <a:r>
                        <a:rPr lang="en-US" dirty="0" smtClean="0"/>
                        <a:t>Mohamed Zaatar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1234-6123-8787-6543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9131">
                <a:tc>
                  <a:txBody>
                    <a:bodyPr/>
                    <a:lstStyle/>
                    <a:p>
                      <a:r>
                        <a:rPr lang="en-US" dirty="0" smtClean="0"/>
                        <a:t>Matt Davies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7652-2372-2746-2815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789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103318" y="3074120"/>
            <a:ext cx="12001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7" idx="1"/>
            <a:endCxn id="8" idx="1"/>
          </p:cNvCxnSpPr>
          <p:nvPr/>
        </p:nvCxnSpPr>
        <p:spPr>
          <a:xfrm>
            <a:off x="1905478" y="5658008"/>
            <a:ext cx="5197840" cy="554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0"/>
            <a:endCxn id="9" idx="3"/>
          </p:cNvCxnSpPr>
          <p:nvPr/>
        </p:nvCxnSpPr>
        <p:spPr>
          <a:xfrm flipH="1" flipV="1">
            <a:off x="7838271" y="4725938"/>
            <a:ext cx="12469" cy="4794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2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015E-6 3.23999E-8 L 2.34015E-6 3.23999E-8 C -0.00169 0.01574 -0.00247 0.03171 -0.00482 0.04721 C -0.00664 0.05878 -0.01003 0.06943 -0.01237 0.08077 C -0.01393 0.08818 -0.01485 0.09558 -0.01615 0.10276 C -0.01797 0.11248 -0.02005 0.12196 -0.02188 0.13145 C -0.02357 0.14048 -0.02513 0.1495 -0.0267 0.15853 C -0.02709 0.16108 -0.03021 0.18491 -0.03138 0.19047 C -0.03256 0.19579 -0.03399 0.20065 -0.03516 0.20574 C -0.03594 0.20898 -0.03646 0.21245 -0.03711 0.21592 C -0.03763 0.2187 -0.03842 0.22148 -0.03894 0.22425 C -0.03972 0.22773 -0.03998 0.2312 -0.04089 0.23444 C -0.04376 0.24393 -0.04675 0.25341 -0.04949 0.26313 C -0.05066 0.26753 -0.05196 0.27216 -0.05326 0.27656 C -0.05417 0.27957 -0.05522 0.28211 -0.05613 0.28512 C -0.05821 0.29229 -0.05886 0.29901 -0.06173 0.30525 C -0.06355 0.30896 -0.06563 0.31197 -0.06746 0.31544 C -0.06811 0.31659 -0.06863 0.31798 -0.06941 0.31868 C -0.07071 0.31983 -0.07188 0.32122 -0.07319 0.32215 C -0.0741 0.32284 -0.07514 0.32331 -0.07605 0.32377 C -0.07761 0.32493 -0.07918 0.32608 -0.08074 0.32724 C -0.08178 0.32793 -0.08269 0.32817 -0.0836 0.32886 C -0.08686 0.33094 -0.08816 0.33233 -0.09129 0.33395 C -0.09246 0.33465 -0.09376 0.33511 -0.09506 0.33557 C -0.09598 0.33603 -0.09689 0.33719 -0.09793 0.33742 C -0.10874 0.33881 -0.15093 0.34043 -0.15679 0.34066 L -0.20706 0.34251 L -0.29262 0.34066 L -0.3619 0.33904 C -0.36476 0.33881 -0.37036 0.33742 -0.37036 0.33742 " pathEditMode="relative" ptsTypes="AAAAAAAAAAAAAAAAAAAAAAAAAAAA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22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0413" cy="6886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558" y="5247316"/>
            <a:ext cx="10048720" cy="114326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Demos ?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z="4000" smtClean="0">
                <a:solidFill>
                  <a:schemeClr val="accent1">
                    <a:lumMod val="50000"/>
                  </a:schemeClr>
                </a:solidFill>
              </a:rPr>
              <a:t>https</a:t>
            </a:r>
            <a:r>
              <a:rPr lang="en-US" sz="4000" dirty="0" smtClean="0">
                <a:solidFill>
                  <a:schemeClr val="accent1">
                    <a:lumMod val="50000"/>
                  </a:schemeClr>
                </a:solidFill>
              </a:rPr>
              <a:t>://</a:t>
            </a:r>
            <a:r>
              <a:rPr lang="en-US" sz="4000" dirty="0" err="1" smtClean="0">
                <a:solidFill>
                  <a:schemeClr val="accent1">
                    <a:lumMod val="50000"/>
                  </a:schemeClr>
                </a:solidFill>
              </a:rPr>
              <a:t>github.com</a:t>
            </a:r>
            <a:r>
              <a:rPr lang="en-US" sz="4000" dirty="0" smtClean="0">
                <a:solidFill>
                  <a:srgbClr val="FF0000"/>
                </a:solidFill>
              </a:rPr>
              <a:t>/mzaatar/</a:t>
            </a:r>
            <a:r>
              <a:rPr lang="en-US" sz="4000" dirty="0" err="1" smtClean="0">
                <a:solidFill>
                  <a:srgbClr val="FF0000"/>
                </a:solidFill>
              </a:rPr>
              <a:t>DBScripts</a:t>
            </a:r>
            <a:r>
              <a:rPr lang="en-US" sz="4000" dirty="0">
                <a:solidFill>
                  <a:srgbClr val="FF000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8096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u="sng" dirty="0">
                <a:hlinkClick r:id="rId2"/>
              </a:rPr>
              <a:t>https://msdn.microsoft.com/en-us/library/dn935011.aspx</a:t>
            </a:r>
            <a:r>
              <a:rPr lang="en-US" sz="1800" dirty="0"/>
              <a:t> </a:t>
            </a:r>
          </a:p>
          <a:p>
            <a:r>
              <a:rPr lang="en-US" sz="1800" u="sng" dirty="0">
                <a:hlinkClick r:id="rId3"/>
              </a:rPr>
              <a:t>http://sqlwithmanoj.com/tag/stretch-database/</a:t>
            </a:r>
            <a:endParaRPr lang="en-US" sz="1800" dirty="0"/>
          </a:p>
          <a:p>
            <a:r>
              <a:rPr lang="en-AU" sz="1800" u="sng" dirty="0">
                <a:hlinkClick r:id="rId4"/>
              </a:rPr>
              <a:t>https://msdn.microsoft.com/en-US/library/dn466438.aspx</a:t>
            </a:r>
            <a:endParaRPr lang="en-US" sz="1800" dirty="0"/>
          </a:p>
          <a:p>
            <a:r>
              <a:rPr lang="en-AU" sz="1800" u="sng" dirty="0">
                <a:hlinkClick r:id="rId5"/>
              </a:rPr>
              <a:t>https://msdn.microsoft.com/en-au/library/dn934994.aspx</a:t>
            </a:r>
            <a:endParaRPr lang="en-US" sz="1800" dirty="0"/>
          </a:p>
          <a:p>
            <a:r>
              <a:rPr lang="en-AU" sz="1800" u="sng" dirty="0">
                <a:hlinkClick r:id="rId6"/>
              </a:rPr>
              <a:t>http://blog.sqlauthority.com/2011/10/29/sql-server-fundamentals-of-columnstore-index/</a:t>
            </a:r>
            <a:endParaRPr lang="en-US" sz="1800" dirty="0"/>
          </a:p>
          <a:p>
            <a:r>
              <a:rPr lang="en-AU" sz="1800" u="sng" dirty="0">
                <a:hlinkClick r:id="rId7"/>
              </a:rPr>
              <a:t>http://www.nikoport.com/2015/09/02/columnstore-indexes-part-64-t-sql-improvements-in-sql-server-2016/</a:t>
            </a:r>
            <a:endParaRPr lang="en-US" sz="1800" dirty="0"/>
          </a:p>
          <a:p>
            <a:r>
              <a:rPr lang="en-AU" sz="1800" u="sng" dirty="0">
                <a:hlinkClick r:id="rId8"/>
              </a:rPr>
              <a:t>https://msdn.microsoft.com/en-us/library/dn133165.aspx</a:t>
            </a:r>
            <a:endParaRPr lang="en-US" sz="1800" dirty="0"/>
          </a:p>
          <a:p>
            <a:r>
              <a:rPr lang="en-AU" sz="1800" u="sng" dirty="0">
                <a:hlinkClick r:id="rId9"/>
              </a:rPr>
              <a:t>https://azure.microsoft.com/en-us/blog/query-store-a-flight-data-recorder-for-your-database/</a:t>
            </a:r>
            <a:endParaRPr lang="en-US" sz="1800" dirty="0"/>
          </a:p>
          <a:p>
            <a:r>
              <a:rPr lang="en-US" sz="1800" u="sng" dirty="0">
                <a:hlinkClick r:id="rId10"/>
              </a:rPr>
              <a:t>https://msdn.microsoft.com/en-us/library/dn765131.aspx</a:t>
            </a:r>
            <a:endParaRPr lang="en-US" sz="1800" dirty="0"/>
          </a:p>
          <a:p>
            <a:r>
              <a:rPr lang="en-AU" sz="1800" u="sng" dirty="0">
                <a:hlinkClick r:id="rId11"/>
              </a:rPr>
              <a:t>https://</a:t>
            </a:r>
            <a:r>
              <a:rPr lang="en-AU" sz="1800" u="sng" dirty="0" smtClean="0">
                <a:hlinkClick r:id="rId11"/>
              </a:rPr>
              <a:t>msdn.microsoft.com/en-us/library/mt163865.aspx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23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9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36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3</a:t>
            </a:fld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Into Azure</a:t>
            </a:r>
          </a:p>
          <a:p>
            <a:pPr lvl="1"/>
            <a:r>
              <a:rPr lang="en-US" sz="2000" dirty="0" smtClean="0"/>
              <a:t>DB Stretching</a:t>
            </a:r>
            <a:endParaRPr lang="en-US" sz="2000" dirty="0"/>
          </a:p>
          <a:p>
            <a:pPr lvl="1"/>
            <a:r>
              <a:rPr lang="en-US" sz="2000" dirty="0"/>
              <a:t>SQL Server data files in </a:t>
            </a:r>
            <a:r>
              <a:rPr lang="en-US" sz="2000" dirty="0" smtClean="0"/>
              <a:t>Azure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SQL Server Engine </a:t>
            </a:r>
          </a:p>
          <a:p>
            <a:pPr lvl="1"/>
            <a:r>
              <a:rPr lang="en-US" sz="2000" dirty="0" smtClean="0"/>
              <a:t>JSON Support</a:t>
            </a:r>
          </a:p>
          <a:p>
            <a:pPr lvl="1"/>
            <a:r>
              <a:rPr lang="en-US" sz="2000" dirty="0"/>
              <a:t>Query </a:t>
            </a:r>
            <a:r>
              <a:rPr lang="en-US" sz="2000" dirty="0" smtClean="0"/>
              <a:t>Store</a:t>
            </a:r>
          </a:p>
          <a:p>
            <a:r>
              <a:rPr lang="en-US" sz="2400" dirty="0" smtClean="0"/>
              <a:t>In-Memory Computing</a:t>
            </a:r>
          </a:p>
          <a:p>
            <a:pPr lvl="1"/>
            <a:r>
              <a:rPr lang="en-US" sz="2000" dirty="0" smtClean="0"/>
              <a:t>In-Memory OLTP - Memory-Optimized Tables</a:t>
            </a:r>
          </a:p>
          <a:p>
            <a:pPr lvl="1"/>
            <a:r>
              <a:rPr lang="en-US" sz="2000" dirty="0" smtClean="0"/>
              <a:t>In-Memory Columnstore Indexes</a:t>
            </a:r>
          </a:p>
          <a:p>
            <a:r>
              <a:rPr lang="en-US" sz="2400" dirty="0" smtClean="0"/>
              <a:t>Security</a:t>
            </a:r>
          </a:p>
          <a:p>
            <a:pPr lvl="1"/>
            <a:r>
              <a:rPr lang="en-US" sz="2000" dirty="0" smtClean="0"/>
              <a:t>Row-level security</a:t>
            </a:r>
          </a:p>
          <a:p>
            <a:pPr lvl="1"/>
            <a:r>
              <a:rPr lang="en-US" sz="2000" dirty="0" smtClean="0"/>
              <a:t>Dynamic data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93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Into Azure</a:t>
            </a:r>
          </a:p>
          <a:p>
            <a:pPr lvl="1"/>
            <a:r>
              <a:rPr lang="en-US" sz="2000" dirty="0" smtClean="0"/>
              <a:t>DB Stretching</a:t>
            </a:r>
            <a:endParaRPr lang="en-US" sz="2000" dirty="0"/>
          </a:p>
          <a:p>
            <a:pPr lvl="1"/>
            <a:r>
              <a:rPr lang="en-US" sz="2000" dirty="0"/>
              <a:t>SQL Server data files in </a:t>
            </a:r>
            <a:r>
              <a:rPr lang="en-US" sz="2000" dirty="0" smtClean="0"/>
              <a:t>Azure</a:t>
            </a:r>
            <a:r>
              <a:rPr lang="en-US" sz="2400" dirty="0" smtClean="0"/>
              <a:t> 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SQL Server Engine 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JSON Support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Query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Store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In-Memory Computing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In-Memory OLTP - Memory-Optimized Tables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In-Memory Columnstore Indexes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Security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Row-level security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Dynamic data 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522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Stretch Database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916"/>
          <a:stretch/>
        </p:blipFill>
        <p:spPr>
          <a:xfrm>
            <a:off x="-1" y="-530646"/>
            <a:ext cx="12190413" cy="739023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26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n 5"/>
          <p:cNvSpPr/>
          <p:nvPr/>
        </p:nvSpPr>
        <p:spPr>
          <a:xfrm>
            <a:off x="1486694" y="3933850"/>
            <a:ext cx="2016224" cy="23762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810730" y="4869954"/>
            <a:ext cx="1440160" cy="115212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Stretching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7</a:t>
            </a:fld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3200" dirty="0" smtClean="0"/>
              <a:t>Why? Transactional data/save money</a:t>
            </a:r>
            <a:endParaRPr lang="en-US" sz="3200" dirty="0"/>
          </a:p>
          <a:p>
            <a:r>
              <a:rPr lang="en-US" sz="3200" dirty="0" smtClean="0"/>
              <a:t>Not same as Linked Server</a:t>
            </a:r>
            <a:endParaRPr lang="en-US" sz="3200" dirty="0"/>
          </a:p>
          <a:p>
            <a:r>
              <a:rPr lang="en-US" sz="3200" dirty="0" smtClean="0"/>
              <a:t>Microsoft charges you when query data not when move it</a:t>
            </a:r>
          </a:p>
        </p:txBody>
      </p:sp>
      <p:sp>
        <p:nvSpPr>
          <p:cNvPr id="7" name="Cloud 6"/>
          <p:cNvSpPr/>
          <p:nvPr/>
        </p:nvSpPr>
        <p:spPr>
          <a:xfrm>
            <a:off x="5375126" y="3573810"/>
            <a:ext cx="5328592" cy="287142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74726" y="4500867"/>
            <a:ext cx="1512168" cy="369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47814" y="3982522"/>
            <a:ext cx="8116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Azure</a:t>
            </a:r>
          </a:p>
        </p:txBody>
      </p:sp>
      <p:sp>
        <p:nvSpPr>
          <p:cNvPr id="14" name="Left-Right Arrow 13"/>
          <p:cNvSpPr/>
          <p:nvPr/>
        </p:nvSpPr>
        <p:spPr>
          <a:xfrm>
            <a:off x="3322898" y="5013970"/>
            <a:ext cx="4212468" cy="103562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7569292" y="3951724"/>
            <a:ext cx="1712948" cy="19263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76804" y="4869954"/>
            <a:ext cx="1512168" cy="1152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921579" y="3980980"/>
            <a:ext cx="1115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Local DB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9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2847E-7 0.00625 L 0.48144 -0.047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66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Server data files in 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Save </a:t>
            </a:r>
            <a:r>
              <a:rPr lang="en-US" sz="3200" dirty="0" err="1" smtClean="0"/>
              <a:t>mdf</a:t>
            </a:r>
            <a:r>
              <a:rPr lang="en-US" sz="3200" dirty="0"/>
              <a:t> </a:t>
            </a:r>
            <a:r>
              <a:rPr lang="en-US" sz="3200" dirty="0" smtClean="0"/>
              <a:t>/</a:t>
            </a:r>
            <a:r>
              <a:rPr lang="en-US" sz="3200" dirty="0" err="1" smtClean="0"/>
              <a:t>ldf</a:t>
            </a:r>
            <a:r>
              <a:rPr lang="en-US" sz="3200" dirty="0" smtClean="0"/>
              <a:t> files in Azure Blob storage</a:t>
            </a:r>
          </a:p>
          <a:p>
            <a:r>
              <a:rPr lang="en-US" sz="3200" dirty="0" smtClean="0"/>
              <a:t>Why?</a:t>
            </a:r>
          </a:p>
          <a:p>
            <a:pPr lvl="1"/>
            <a:r>
              <a:rPr lang="en-US" sz="3200" dirty="0" smtClean="0"/>
              <a:t>Backups</a:t>
            </a:r>
          </a:p>
          <a:p>
            <a:pPr lvl="1"/>
            <a:r>
              <a:rPr lang="en-US" sz="3200" dirty="0" smtClean="0"/>
              <a:t>High Availability</a:t>
            </a:r>
          </a:p>
          <a:p>
            <a:pPr lvl="1"/>
            <a:r>
              <a:rPr lang="en-US" sz="3200" dirty="0" smtClean="0"/>
              <a:t>Security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©2014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8</a:t>
            </a:fld>
            <a:endParaRPr lang="en-AU" dirty="0"/>
          </a:p>
        </p:txBody>
      </p:sp>
      <p:sp>
        <p:nvSpPr>
          <p:cNvPr id="7" name="Cloud 6"/>
          <p:cNvSpPr/>
          <p:nvPr/>
        </p:nvSpPr>
        <p:spPr>
          <a:xfrm>
            <a:off x="5375126" y="3573810"/>
            <a:ext cx="5328592" cy="2871420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47814" y="3982522"/>
            <a:ext cx="8116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Azure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94606" y="4570694"/>
            <a:ext cx="4104456" cy="15233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9434" y="4570694"/>
            <a:ext cx="29270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SQL Server (on premises</a:t>
            </a:r>
            <a:r>
              <a:rPr lang="en-US" smtClean="0"/>
              <a:t>)</a:t>
            </a:r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1198662" y="5085978"/>
            <a:ext cx="720080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 1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>
            <a:off x="2350790" y="5085978"/>
            <a:ext cx="720080" cy="936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 2</a:t>
            </a:r>
            <a:endParaRPr lang="en-US" dirty="0"/>
          </a:p>
        </p:txBody>
      </p:sp>
      <p:sp>
        <p:nvSpPr>
          <p:cNvPr id="13" name="Can 12"/>
          <p:cNvSpPr/>
          <p:nvPr/>
        </p:nvSpPr>
        <p:spPr>
          <a:xfrm>
            <a:off x="3554344" y="5085978"/>
            <a:ext cx="720080" cy="936104"/>
          </a:xfrm>
          <a:prstGeom prst="can">
            <a:avLst/>
          </a:prstGeom>
          <a:noFill/>
          <a:ln w="3810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DB 3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383238" y="4470908"/>
            <a:ext cx="3032720" cy="14538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olded Corner 13"/>
          <p:cNvSpPr/>
          <p:nvPr/>
        </p:nvSpPr>
        <p:spPr>
          <a:xfrm>
            <a:off x="6896366" y="4869297"/>
            <a:ext cx="711008" cy="855860"/>
          </a:xfrm>
          <a:prstGeom prst="foldedCorne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MDF</a:t>
            </a:r>
            <a:endParaRPr lang="en-US" dirty="0"/>
          </a:p>
        </p:txBody>
      </p:sp>
      <p:sp>
        <p:nvSpPr>
          <p:cNvPr id="17" name="Folded Corner 16"/>
          <p:cNvSpPr/>
          <p:nvPr/>
        </p:nvSpPr>
        <p:spPr>
          <a:xfrm>
            <a:off x="8120501" y="4869297"/>
            <a:ext cx="720079" cy="855860"/>
          </a:xfrm>
          <a:prstGeom prst="foldedCorner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LDF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198" y="4437906"/>
            <a:ext cx="22555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Azure Blob Storage</a:t>
            </a:r>
            <a:endParaRPr lang="en-US" dirty="0"/>
          </a:p>
        </p:txBody>
      </p:sp>
      <p:sp>
        <p:nvSpPr>
          <p:cNvPr id="19" name="Left-Right Arrow 18"/>
          <p:cNvSpPr/>
          <p:nvPr/>
        </p:nvSpPr>
        <p:spPr>
          <a:xfrm flipV="1">
            <a:off x="4306517" y="5357327"/>
            <a:ext cx="2549553" cy="45719"/>
          </a:xfrm>
          <a:prstGeom prst="left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7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/>
      <p:bldP spid="9" grpId="0" animBg="1"/>
      <p:bldP spid="10" grpId="0"/>
      <p:bldP spid="11" grpId="0" animBg="1"/>
      <p:bldP spid="12" grpId="0" animBg="1"/>
      <p:bldP spid="13" grpId="0" animBg="1"/>
      <p:bldP spid="16" grpId="0" animBg="1"/>
      <p:bldP spid="14" grpId="0" animBg="1"/>
      <p:bldP spid="17" grpId="0" animBg="1"/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TO-DO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Into Azure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DB Stretching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SQL Server data files in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Azure</a:t>
            </a:r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</a:p>
          <a:p>
            <a:r>
              <a:rPr lang="en-US" sz="2400" dirty="0" smtClean="0"/>
              <a:t>SQL Server Engine </a:t>
            </a:r>
          </a:p>
          <a:p>
            <a:pPr lvl="1"/>
            <a:r>
              <a:rPr lang="en-US" sz="2000" dirty="0" smtClean="0"/>
              <a:t>JSON Support</a:t>
            </a:r>
          </a:p>
          <a:p>
            <a:pPr lvl="1"/>
            <a:r>
              <a:rPr lang="en-US" sz="2000" dirty="0"/>
              <a:t>Query </a:t>
            </a:r>
            <a:r>
              <a:rPr lang="en-US" sz="2000" dirty="0" smtClean="0"/>
              <a:t>Store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In-Memory Computing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In-Memory OLTP - Memory-Optimized Tables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In-Memory Columnstore Indexes</a:t>
            </a:r>
          </a:p>
          <a:p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</a:rPr>
              <a:t>Security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Row-level security</a:t>
            </a:r>
          </a:p>
          <a:p>
            <a:pPr lvl="1"/>
            <a:r>
              <a:rPr lang="en-US" sz="2000" dirty="0">
                <a:solidFill>
                  <a:schemeClr val="bg1">
                    <a:lumMod val="85000"/>
                  </a:schemeClr>
                </a:solidFill>
              </a:rPr>
              <a:t>Dynamic data 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masking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 smtClean="0"/>
              <a:t>/ Copyright ©201 by Readify Limited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BBDC7-4A1B-43E6-8DA6-58148E08E8A6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39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adify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AEEF"/>
      </a:accent1>
      <a:accent2>
        <a:srgbClr val="00A651"/>
      </a:accent2>
      <a:accent3>
        <a:srgbClr val="9B47C2"/>
      </a:accent3>
      <a:accent4>
        <a:srgbClr val="ED1C24"/>
      </a:accent4>
      <a:accent5>
        <a:srgbClr val="F7941D"/>
      </a:accent5>
      <a:accent6>
        <a:srgbClr val="CDFF00"/>
      </a:accent6>
      <a:hlink>
        <a:srgbClr val="0066FF"/>
      </a:hlink>
      <a:folHlink>
        <a:srgbClr val="333333"/>
      </a:folHlink>
    </a:clrScheme>
    <a:fontScheme name="Readif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adify PowerPoint" id="{4F21A45C-BBD6-45F2-9096-AF4936C5E9EC}" vid="{C4A52286-1C27-49B5-83EC-C83414BC6E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0705aab-28ed-4f14-9e72-801ff7570ecf">
      <UserInfo>
        <DisplayName/>
        <AccountId xsi:nil="true"/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C79711059E8D46ADE79FA0C3FB19E4" ma:contentTypeVersion="3" ma:contentTypeDescription="Create a new document." ma:contentTypeScope="" ma:versionID="daae2b56741e0abbe810b87540851dcc">
  <xsd:schema xmlns:xsd="http://www.w3.org/2001/XMLSchema" xmlns:xs="http://www.w3.org/2001/XMLSchema" xmlns:p="http://schemas.microsoft.com/office/2006/metadata/properties" xmlns:ns2="a0705aab-28ed-4f14-9e72-801ff7570ecf" targetNamespace="http://schemas.microsoft.com/office/2006/metadata/properties" ma:root="true" ma:fieldsID="f0b30d34b8520fcf8862db976c97c465" ns2:_="">
    <xsd:import namespace="a0705aab-28ed-4f14-9e72-801ff7570e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05aab-28ed-4f14-9e72-801ff7570e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9FA1EF-CD23-4139-920B-9EDB05CD48C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a0705aab-28ed-4f14-9e72-801ff7570ec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72FCBA9-0E7F-4D64-B543-2B2870B85E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C737D2-C1B5-44D0-A2B8-92C1B285B1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705aab-28ed-4f14-9e72-801ff7570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SQL Server Snorkling</Template>
  <TotalTime>289</TotalTime>
  <Words>873</Words>
  <Application>Microsoft Macintosh PowerPoint</Application>
  <PresentationFormat>Custom</PresentationFormat>
  <Paragraphs>296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Segoe UI</vt:lpstr>
      <vt:lpstr>SegoeUI</vt:lpstr>
      <vt:lpstr>SegoeUI-Bold</vt:lpstr>
      <vt:lpstr>SegoeUI-Semilight</vt:lpstr>
      <vt:lpstr>Times New Roman</vt:lpstr>
      <vt:lpstr>Arial</vt:lpstr>
      <vt:lpstr>Readify Theme</vt:lpstr>
      <vt:lpstr>Diving into  SQL Server 2016</vt:lpstr>
      <vt:lpstr>PowerPoint Presentation</vt:lpstr>
      <vt:lpstr>PowerPoint Presentation</vt:lpstr>
      <vt:lpstr>TO-DO List</vt:lpstr>
      <vt:lpstr>TO-DO List</vt:lpstr>
      <vt:lpstr>Stretch Database</vt:lpstr>
      <vt:lpstr>Database Stretching</vt:lpstr>
      <vt:lpstr>SQL Server data files in Azure</vt:lpstr>
      <vt:lpstr>TO-DO List</vt:lpstr>
      <vt:lpstr>PowerPoint Presentation</vt:lpstr>
      <vt:lpstr>JSON support</vt:lpstr>
      <vt:lpstr>PowerPoint Presentation</vt:lpstr>
      <vt:lpstr>Query store</vt:lpstr>
      <vt:lpstr>TO-DO List</vt:lpstr>
      <vt:lpstr>In-memory OLTP</vt:lpstr>
      <vt:lpstr>In-memory ColumnStore indexes</vt:lpstr>
      <vt:lpstr>In-memory ColumnStore indexes</vt:lpstr>
      <vt:lpstr>In-memory ColumnStore indexes</vt:lpstr>
      <vt:lpstr>TO-DO List</vt:lpstr>
      <vt:lpstr>Row-level Security – aka RLS</vt:lpstr>
      <vt:lpstr>Dynamic data masking</vt:lpstr>
      <vt:lpstr>Demos ? https://github.com/mzaatar/DBScripts/</vt:lpstr>
      <vt:lpstr>Resources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Snorkling into SQL Server 2016</dc:title>
  <dc:creator>Mohamed Zaatar</dc:creator>
  <cp:lastModifiedBy>Mohamed Zaatar</cp:lastModifiedBy>
  <cp:revision>401</cp:revision>
  <dcterms:created xsi:type="dcterms:W3CDTF">2015-11-08T13:43:28Z</dcterms:created>
  <dcterms:modified xsi:type="dcterms:W3CDTF">2015-12-02T13:46:47Z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0x010100E6C79711059E8D46ADE79FA0C3FB19E4</vt:lpwstr>
  </property>
</Properties>
</file>